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59" r:id="rId6"/>
    <p:sldId id="268" r:id="rId7"/>
    <p:sldId id="261" r:id="rId8"/>
    <p:sldId id="260" r:id="rId9"/>
    <p:sldId id="262" r:id="rId10"/>
    <p:sldId id="263" r:id="rId11"/>
    <p:sldId id="264" r:id="rId12"/>
    <p:sldId id="265" r:id="rId13"/>
    <p:sldId id="269"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C6CAE437-7F2E-4AF7-8A81-3CE3468ED950}" type="datetimeFigureOut">
              <a:rPr lang="ru-RU" smtClean="0"/>
              <a:t>17.11.2020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3EE18FB4-CD29-4BD3-887A-C022D0823C3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6CAE437-7F2E-4AF7-8A81-3CE3468ED950}" type="datetimeFigureOut">
              <a:rPr lang="ru-RU" smtClean="0"/>
              <a:t>17.11.2020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E18FB4-CD29-4BD3-887A-C022D0823C3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6CAE437-7F2E-4AF7-8A81-3CE3468ED950}" type="datetimeFigureOut">
              <a:rPr lang="ru-RU" smtClean="0"/>
              <a:t>17.11.2020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E18FB4-CD29-4BD3-887A-C022D0823C3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6CAE437-7F2E-4AF7-8A81-3CE3468ED950}" type="datetimeFigureOut">
              <a:rPr lang="ru-RU" smtClean="0"/>
              <a:t>17.11.2020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E18FB4-CD29-4BD3-887A-C022D0823C3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6CAE437-7F2E-4AF7-8A81-3CE3468ED950}" type="datetimeFigureOut">
              <a:rPr lang="ru-RU" smtClean="0"/>
              <a:t>17.11.2020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E18FB4-CD29-4BD3-887A-C022D0823C3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6CAE437-7F2E-4AF7-8A81-3CE3468ED950}" type="datetimeFigureOut">
              <a:rPr lang="ru-RU" smtClean="0"/>
              <a:t>17.11.2020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EE18FB4-CD29-4BD3-887A-C022D0823C3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6CAE437-7F2E-4AF7-8A81-3CE3468ED950}" type="datetimeFigureOut">
              <a:rPr lang="ru-RU" smtClean="0"/>
              <a:t>17.11.2020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EE18FB4-CD29-4BD3-887A-C022D0823C3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6CAE437-7F2E-4AF7-8A81-3CE3468ED950}" type="datetimeFigureOut">
              <a:rPr lang="ru-RU" smtClean="0"/>
              <a:t>17.11.2020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EE18FB4-CD29-4BD3-887A-C022D0823C3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6CAE437-7F2E-4AF7-8A81-3CE3468ED950}" type="datetimeFigureOut">
              <a:rPr lang="ru-RU" smtClean="0"/>
              <a:t>17.11.2020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EE18FB4-CD29-4BD3-887A-C022D0823C3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6CAE437-7F2E-4AF7-8A81-3CE3468ED950}" type="datetimeFigureOut">
              <a:rPr lang="ru-RU" smtClean="0"/>
              <a:t>17.11.2020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EE18FB4-CD29-4BD3-887A-C022D0823C3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6CAE437-7F2E-4AF7-8A81-3CE3468ED950}" type="datetimeFigureOut">
              <a:rPr lang="ru-RU" smtClean="0"/>
              <a:t>17.11.2020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EE18FB4-CD29-4BD3-887A-C022D0823C30}"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CAE437-7F2E-4AF7-8A81-3CE3468ED950}" type="datetimeFigureOut">
              <a:rPr lang="ru-RU" smtClean="0"/>
              <a:t>17.11.2020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EE18FB4-CD29-4BD3-887A-C022D0823C3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14511"/>
            <a:ext cx="9210516" cy="647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467544" y="764704"/>
            <a:ext cx="7772400" cy="720080"/>
          </a:xfrm>
        </p:spPr>
        <p:txBody>
          <a:bodyPr>
            <a:normAutofit fontScale="90000"/>
          </a:bodyPr>
          <a:lstStyle/>
          <a:p>
            <a:pPr algn="ctr"/>
            <a:r>
              <a:rPr lang="en-US" dirty="0" smtClean="0">
                <a:solidFill>
                  <a:srgbClr val="FFC000"/>
                </a:solidFill>
              </a:rPr>
              <a:t>McLaren F1 GTR</a:t>
            </a:r>
            <a:endParaRPr lang="ru-RU" dirty="0">
              <a:solidFill>
                <a:srgbClr val="FFC000"/>
              </a:solidFill>
            </a:endParaRPr>
          </a:p>
        </p:txBody>
      </p:sp>
      <p:sp>
        <p:nvSpPr>
          <p:cNvPr id="5" name="Прямоугольник 4"/>
          <p:cNvSpPr/>
          <p:nvPr/>
        </p:nvSpPr>
        <p:spPr>
          <a:xfrm>
            <a:off x="323528" y="44624"/>
            <a:ext cx="8260324" cy="36988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Text" lastClr="000000"/>
                </a:solidFill>
                <a:effectLst/>
                <a:uLnTx/>
                <a:uFillTx/>
                <a:cs typeface="+mn-cs"/>
              </a:rPr>
              <a:t>Троицкий авиационный технический колледж ГА</a:t>
            </a:r>
          </a:p>
        </p:txBody>
      </p:sp>
      <p:sp>
        <p:nvSpPr>
          <p:cNvPr id="4" name="Прямоугольник 3"/>
          <p:cNvSpPr/>
          <p:nvPr/>
        </p:nvSpPr>
        <p:spPr>
          <a:xfrm>
            <a:off x="5508104" y="5517232"/>
            <a:ext cx="3592650" cy="369332"/>
          </a:xfrm>
          <a:prstGeom prst="rect">
            <a:avLst/>
          </a:prstGeom>
        </p:spPr>
        <p:txBody>
          <a:bodyPr wrap="none">
            <a:spAutoFit/>
          </a:bodyPr>
          <a:lstStyle/>
          <a:p>
            <a:r>
              <a:rPr lang="ru-RU" dirty="0" smtClean="0">
                <a:solidFill>
                  <a:srgbClr val="FFFF00"/>
                </a:solidFill>
              </a:rPr>
              <a:t>Выполнил: Чернявский </a:t>
            </a:r>
            <a:r>
              <a:rPr lang="ru-RU" dirty="0" smtClean="0">
                <a:solidFill>
                  <a:srgbClr val="FFFF00"/>
                </a:solidFill>
              </a:rPr>
              <a:t>О.В.</a:t>
            </a:r>
            <a:endParaRPr lang="ru-RU" dirty="0">
              <a:solidFill>
                <a:srgbClr val="FFFF00"/>
              </a:solidFill>
            </a:endParaRPr>
          </a:p>
        </p:txBody>
      </p:sp>
      <p:sp>
        <p:nvSpPr>
          <p:cNvPr id="6" name="Прямоугольник 5"/>
          <p:cNvSpPr/>
          <p:nvPr/>
        </p:nvSpPr>
        <p:spPr>
          <a:xfrm>
            <a:off x="3720562" y="6237312"/>
            <a:ext cx="1715534" cy="369332"/>
          </a:xfrm>
          <a:prstGeom prst="rect">
            <a:avLst/>
          </a:prstGeom>
        </p:spPr>
        <p:txBody>
          <a:bodyPr wrap="none">
            <a:spAutoFit/>
          </a:bodyPr>
          <a:lstStyle/>
          <a:p>
            <a:r>
              <a:rPr lang="ru-RU" dirty="0" smtClean="0">
                <a:solidFill>
                  <a:srgbClr val="FFFF00"/>
                </a:solidFill>
              </a:rPr>
              <a:t>Троицк 2020</a:t>
            </a:r>
          </a:p>
        </p:txBody>
      </p:sp>
    </p:spTree>
    <p:extLst>
      <p:ext uri="{BB962C8B-B14F-4D97-AF65-F5344CB8AC3E}">
        <p14:creationId xmlns:p14="http://schemas.microsoft.com/office/powerpoint/2010/main" val="300971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869160"/>
            <a:ext cx="8183880" cy="1051560"/>
          </a:xfrm>
        </p:spPr>
        <p:txBody>
          <a:bodyPr>
            <a:normAutofit/>
          </a:bodyPr>
          <a:lstStyle/>
          <a:p>
            <a:r>
              <a:rPr lang="en-US" dirty="0">
                <a:solidFill>
                  <a:srgbClr val="FFC000"/>
                </a:solidFill>
                <a:effectLst/>
              </a:rPr>
              <a:t>Gearbox and </a:t>
            </a:r>
            <a:r>
              <a:rPr lang="en-US" dirty="0" smtClean="0">
                <a:solidFill>
                  <a:srgbClr val="FFC000"/>
                </a:solidFill>
                <a:effectLst/>
              </a:rPr>
              <a:t>powertrain</a:t>
            </a:r>
            <a:endParaRPr lang="ru-RU" dirty="0">
              <a:solidFill>
                <a:srgbClr val="FFC000"/>
              </a:solidFill>
            </a:endParaRPr>
          </a:p>
        </p:txBody>
      </p:sp>
      <p:sp>
        <p:nvSpPr>
          <p:cNvPr id="3" name="Объект 2"/>
          <p:cNvSpPr>
            <a:spLocks noGrp="1"/>
          </p:cNvSpPr>
          <p:nvPr>
            <p:ph idx="1"/>
          </p:nvPr>
        </p:nvSpPr>
        <p:spPr>
          <a:xfrm>
            <a:off x="323528" y="530352"/>
            <a:ext cx="3816424" cy="5058888"/>
          </a:xfrm>
        </p:spPr>
        <p:txBody>
          <a:bodyPr>
            <a:normAutofit fontScale="62500" lnSpcReduction="20000"/>
          </a:bodyPr>
          <a:lstStyle/>
          <a:p>
            <a:pPr marL="0" indent="0" algn="just">
              <a:buNone/>
            </a:pPr>
            <a:r>
              <a:rPr lang="en-US" dirty="0"/>
              <a:t>The standard McLaren F1 has a transverse 6-speed manual gearbox with an AP carbon triple-plate clutch contained in an aluminium housing. The gearbox was developed in collaboration with Wiesmann transmissions in California</a:t>
            </a:r>
            <a:r>
              <a:rPr lang="en-US" dirty="0" smtClean="0"/>
              <a:t>. </a:t>
            </a:r>
            <a:r>
              <a:rPr lang="en-US" dirty="0"/>
              <a:t>The second generation GTR edition has a magnesium housing</a:t>
            </a:r>
            <a:r>
              <a:rPr lang="en-US" dirty="0" smtClean="0"/>
              <a:t>. </a:t>
            </a:r>
            <a:r>
              <a:rPr lang="en-US" dirty="0"/>
              <a:t>Both the standard edition and the 'McLaren F1 LM' have the following gear ratios: 3.23:1, 2.19:1, 1.71:1, 1.39:1, 1.16:1, 0.93:1, with a final drive of 2.37:1 x 1.28:1, the final gear is offset from the side of the clutch. The Torsen LSD (Limited Slip Differential) has a 40% lock.</a:t>
            </a:r>
            <a:endParaRPr lang="ru-RU" dirty="0"/>
          </a:p>
        </p:txBody>
      </p:sp>
      <p:pic>
        <p:nvPicPr>
          <p:cNvPr id="8194" name="Picture 2" descr="Even the McLaren F1's Gearbox Has an Amazing 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464" y="1389111"/>
            <a:ext cx="4572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207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869160"/>
            <a:ext cx="8183880" cy="1051560"/>
          </a:xfrm>
        </p:spPr>
        <p:txBody>
          <a:bodyPr>
            <a:normAutofit/>
          </a:bodyPr>
          <a:lstStyle/>
          <a:p>
            <a:r>
              <a:rPr lang="en-US" dirty="0">
                <a:solidFill>
                  <a:srgbClr val="FFC000"/>
                </a:solidFill>
                <a:effectLst/>
              </a:rPr>
              <a:t>Interior and </a:t>
            </a:r>
            <a:r>
              <a:rPr lang="en-US" dirty="0" smtClean="0">
                <a:solidFill>
                  <a:srgbClr val="FFC000"/>
                </a:solidFill>
                <a:effectLst/>
              </a:rPr>
              <a:t>equipment</a:t>
            </a:r>
            <a:endParaRPr lang="ru-RU" dirty="0">
              <a:solidFill>
                <a:srgbClr val="FFC000"/>
              </a:solidFill>
            </a:endParaRPr>
          </a:p>
        </p:txBody>
      </p:sp>
      <p:sp>
        <p:nvSpPr>
          <p:cNvPr id="3" name="Объект 2"/>
          <p:cNvSpPr>
            <a:spLocks noGrp="1"/>
          </p:cNvSpPr>
          <p:nvPr>
            <p:ph idx="1"/>
          </p:nvPr>
        </p:nvSpPr>
        <p:spPr>
          <a:xfrm>
            <a:off x="395536" y="476672"/>
            <a:ext cx="3456384" cy="5058888"/>
          </a:xfrm>
        </p:spPr>
        <p:txBody>
          <a:bodyPr>
            <a:normAutofit fontScale="55000" lnSpcReduction="20000"/>
          </a:bodyPr>
          <a:lstStyle/>
          <a:p>
            <a:pPr marL="0" indent="0" algn="just">
              <a:buNone/>
            </a:pPr>
            <a:r>
              <a:rPr lang="en-US" dirty="0"/>
              <a:t>Standard equipment for the McLaren F1 includes full cabin air conditioning, a rarity on most sports cars and a system design which Murray again credited to the Honda NSX, a car he had owned and driven himself for 7 years without ever needing to change the AC automatic </a:t>
            </a:r>
            <a:r>
              <a:rPr lang="en-US" dirty="0" smtClean="0"/>
              <a:t>setting.Further </a:t>
            </a:r>
            <a:r>
              <a:rPr lang="en-US" dirty="0"/>
              <a:t>comfort features included SeKurit electric defrost/demist windscreen and side glass, electric window lifts, remote central locking, Kenwood 10-disc CD stereo system, cabin access release for opening panels, cabin storage compartment, four-lamp high performance headlight system, rear fog and reversing lights, courtesy lights in all compartments, map reading lights and a gold-plated Facom titanium tool kit and first aid kit (both stored in the car).</a:t>
            </a:r>
            <a:endParaRPr lang="ru-RU" dirty="0"/>
          </a:p>
        </p:txBody>
      </p:sp>
      <p:pic>
        <p:nvPicPr>
          <p:cNvPr id="9218" name="Picture 2" descr="Mclaren F1 interior collection 2 of 7 | Mclaren f1, Mclaren cars, Mcla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596" y="1304502"/>
            <a:ext cx="4701852" cy="313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376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576" y="4897720"/>
            <a:ext cx="8183880" cy="1051560"/>
          </a:xfrm>
        </p:spPr>
        <p:txBody>
          <a:bodyPr>
            <a:normAutofit/>
          </a:bodyPr>
          <a:lstStyle/>
          <a:p>
            <a:r>
              <a:rPr lang="en-US" dirty="0" smtClean="0">
                <a:solidFill>
                  <a:srgbClr val="FFC000"/>
                </a:solidFill>
                <a:effectLst/>
              </a:rPr>
              <a:t>Performance</a:t>
            </a:r>
            <a:endParaRPr lang="ru-RU" dirty="0">
              <a:solidFill>
                <a:srgbClr val="FFC000"/>
              </a:solidFill>
            </a:endParaRPr>
          </a:p>
        </p:txBody>
      </p:sp>
      <p:sp>
        <p:nvSpPr>
          <p:cNvPr id="3" name="Объект 2"/>
          <p:cNvSpPr>
            <a:spLocks noGrp="1"/>
          </p:cNvSpPr>
          <p:nvPr>
            <p:ph idx="1"/>
          </p:nvPr>
        </p:nvSpPr>
        <p:spPr>
          <a:xfrm>
            <a:off x="467544" y="476672"/>
            <a:ext cx="2936867" cy="5112568"/>
          </a:xfrm>
        </p:spPr>
        <p:txBody>
          <a:bodyPr>
            <a:normAutofit fontScale="70000" lnSpcReduction="20000"/>
          </a:bodyPr>
          <a:lstStyle/>
          <a:p>
            <a:pPr marL="0" indent="0" algn="just">
              <a:buNone/>
            </a:pPr>
            <a:r>
              <a:rPr lang="en-US" dirty="0"/>
              <a:t>The F1 remains one of the fastest production cars ever made; as of October 2018 it is succeeded by very few cars, such as the Bugatti Veyron and the Bugatti </a:t>
            </a:r>
            <a:r>
              <a:rPr lang="en-US" dirty="0" smtClean="0"/>
              <a:t>Chiron. However</a:t>
            </a:r>
            <a:r>
              <a:rPr lang="en-US" dirty="0"/>
              <a:t>, all of the higher top speed machines use forced induction to reach their respective top speeds, whereas the McLaren F1 is naturally aspirated.</a:t>
            </a:r>
          </a:p>
          <a:p>
            <a:pPr marL="0" indent="0">
              <a:buNone/>
            </a:pPr>
            <a:endParaRPr lang="ru-RU" dirty="0"/>
          </a:p>
        </p:txBody>
      </p:sp>
      <p:pic>
        <p:nvPicPr>
          <p:cNvPr id="10242" name="Picture 2" descr="VIDEO: Bugatti Veyron vs McLaren F1 - Top Gear | McLaren | SuperCars.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620688"/>
            <a:ext cx="4536504" cy="254859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irst Look: Looksmart Bugatti Chiron ZERO-400-ZERO • DiecastSociety.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046" y="2852936"/>
            <a:ext cx="5236410" cy="257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37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0608" y="4941168"/>
            <a:ext cx="8183880" cy="1051560"/>
          </a:xfrm>
        </p:spPr>
        <p:txBody>
          <a:bodyPr/>
          <a:lstStyle/>
          <a:p>
            <a:r>
              <a:rPr lang="en-US" dirty="0" smtClean="0">
                <a:solidFill>
                  <a:srgbClr val="FFC000"/>
                </a:solidFill>
              </a:rPr>
              <a:t>Homework</a:t>
            </a:r>
            <a:endParaRPr lang="ru-RU" dirty="0">
              <a:solidFill>
                <a:srgbClr val="FFC000"/>
              </a:solidFill>
            </a:endParaRPr>
          </a:p>
        </p:txBody>
      </p:sp>
      <p:sp>
        <p:nvSpPr>
          <p:cNvPr id="3" name="Объект 2"/>
          <p:cNvSpPr>
            <a:spLocks noGrp="1"/>
          </p:cNvSpPr>
          <p:nvPr>
            <p:ph idx="1"/>
          </p:nvPr>
        </p:nvSpPr>
        <p:spPr>
          <a:xfrm>
            <a:off x="467544" y="4077072"/>
            <a:ext cx="7957512" cy="1314472"/>
          </a:xfrm>
        </p:spPr>
        <p:txBody>
          <a:bodyPr>
            <a:normAutofit fontScale="70000" lnSpcReduction="20000"/>
          </a:bodyPr>
          <a:lstStyle/>
          <a:p>
            <a:r>
              <a:rPr lang="ru-RU" dirty="0" smtClean="0"/>
              <a:t>Домашнее задание:</a:t>
            </a:r>
          </a:p>
          <a:p>
            <a:r>
              <a:rPr lang="ru-RU" dirty="0" smtClean="0"/>
              <a:t>- повторить строение предложений в группе времён </a:t>
            </a:r>
            <a:r>
              <a:rPr lang="en-US" dirty="0" smtClean="0"/>
              <a:t>Simple,</a:t>
            </a:r>
            <a:r>
              <a:rPr lang="ru-RU" dirty="0" smtClean="0"/>
              <a:t> а также предложений с глаголом </a:t>
            </a:r>
            <a:r>
              <a:rPr lang="en-US" dirty="0" smtClean="0"/>
              <a:t>to be.</a:t>
            </a:r>
          </a:p>
          <a:p>
            <a:r>
              <a:rPr lang="en-US" dirty="0" smtClean="0"/>
              <a:t>- </a:t>
            </a:r>
            <a:r>
              <a:rPr lang="ru-RU" dirty="0" smtClean="0"/>
              <a:t>составить по 5 предложений каждого типа.</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560840" cy="338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992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64904"/>
            <a:ext cx="8183880" cy="1051560"/>
          </a:xfrm>
        </p:spPr>
        <p:txBody>
          <a:bodyPr/>
          <a:lstStyle/>
          <a:p>
            <a:pPr algn="ctr"/>
            <a:r>
              <a:rPr lang="en-US" dirty="0">
                <a:solidFill>
                  <a:srgbClr val="FFC000"/>
                </a:solidFill>
              </a:rPr>
              <a:t>Thanks for attention</a:t>
            </a:r>
            <a:endParaRPr lang="ru-RU" dirty="0">
              <a:solidFill>
                <a:srgbClr val="FFC000"/>
              </a:solidFill>
            </a:endParaRPr>
          </a:p>
        </p:txBody>
      </p:sp>
    </p:spTree>
    <p:extLst>
      <p:ext uri="{BB962C8B-B14F-4D97-AF65-F5344CB8AC3E}">
        <p14:creationId xmlns:p14="http://schemas.microsoft.com/office/powerpoint/2010/main" val="333037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2696" y="4753704"/>
            <a:ext cx="8183880" cy="1051560"/>
          </a:xfrm>
        </p:spPr>
        <p:txBody>
          <a:bodyPr/>
          <a:lstStyle/>
          <a:p>
            <a:r>
              <a:rPr lang="en-US" dirty="0" smtClean="0">
                <a:solidFill>
                  <a:srgbClr val="FFC000"/>
                </a:solidFill>
              </a:rPr>
              <a:t>The creation history</a:t>
            </a:r>
            <a:endParaRPr lang="ru-RU" dirty="0">
              <a:solidFill>
                <a:srgbClr val="FFC000"/>
              </a:solidFill>
            </a:endParaRPr>
          </a:p>
        </p:txBody>
      </p:sp>
      <p:sp>
        <p:nvSpPr>
          <p:cNvPr id="3" name="Объект 2"/>
          <p:cNvSpPr>
            <a:spLocks noGrp="1"/>
          </p:cNvSpPr>
          <p:nvPr>
            <p:ph idx="1"/>
          </p:nvPr>
        </p:nvSpPr>
        <p:spPr>
          <a:xfrm>
            <a:off x="323528" y="980728"/>
            <a:ext cx="3240360" cy="4464496"/>
          </a:xfrm>
        </p:spPr>
        <p:txBody>
          <a:bodyPr>
            <a:normAutofit fontScale="55000" lnSpcReduction="20000"/>
          </a:bodyPr>
          <a:lstStyle/>
          <a:p>
            <a:pPr marL="0" indent="0" algn="just">
              <a:buNone/>
            </a:pPr>
            <a:r>
              <a:rPr lang="ru-RU" dirty="0"/>
              <a:t> </a:t>
            </a:r>
            <a:r>
              <a:rPr lang="ru-RU" dirty="0" smtClean="0"/>
              <a:t>     </a:t>
            </a:r>
            <a:r>
              <a:rPr lang="en-US" dirty="0" smtClean="0"/>
              <a:t>The McLaren F1 is a sports car designed and manufactured by British automobile manufacturer McLaren Cars, and powered by the BMW S70/2 V12 engine. The original concept was conceived by Gordon Murray. Murray was able to convince Ron Dennis to back the project. He engaged Peter Stevens to design the exterior and interior of the car. On 31 March 1998, the XP5 prototype with a modified rev limiter set the Guinness World Record for the world's fastest production car, reaching 240.1 mph (386.4 km/h), surpassing the modified Jaguar XJ220's 217.1 mph (349 km/h) record from 1992</a:t>
            </a:r>
            <a:r>
              <a:rPr lang="ru-RU" dirty="0" smtClean="0"/>
              <a:t>.</a:t>
            </a:r>
            <a:endParaRPr lang="ru-RU" dirty="0"/>
          </a:p>
        </p:txBody>
      </p:sp>
      <p:pic>
        <p:nvPicPr>
          <p:cNvPr id="2050" name="Picture 2" descr="Лучший из лучших. История McLaren 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3" y="1052736"/>
            <a:ext cx="5019767" cy="37648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07704" y="344850"/>
            <a:ext cx="4382931" cy="707886"/>
          </a:xfrm>
          <a:prstGeom prst="rect">
            <a:avLst/>
          </a:prstGeom>
        </p:spPr>
        <p:txBody>
          <a:bodyPr wrap="none">
            <a:spAutoFit/>
          </a:bodyPr>
          <a:lstStyle/>
          <a:p>
            <a:r>
              <a:rPr lang="en-US" sz="4000" dirty="0" smtClean="0">
                <a:solidFill>
                  <a:srgbClr val="FF0000"/>
                </a:solidFill>
              </a:rPr>
              <a:t>McLaren</a:t>
            </a:r>
            <a:r>
              <a:rPr lang="en-US" sz="4000" dirty="0" smtClean="0">
                <a:solidFill>
                  <a:srgbClr val="FFFF00"/>
                </a:solidFill>
              </a:rPr>
              <a:t> </a:t>
            </a:r>
            <a:r>
              <a:rPr lang="en-US" sz="4000" dirty="0" smtClean="0">
                <a:solidFill>
                  <a:srgbClr val="FF0000"/>
                </a:solidFill>
              </a:rPr>
              <a:t>F1 GTR</a:t>
            </a:r>
            <a:endParaRPr lang="ru-RU" sz="4000" dirty="0">
              <a:solidFill>
                <a:srgbClr val="FF0000"/>
              </a:solidFill>
            </a:endParaRPr>
          </a:p>
        </p:txBody>
      </p:sp>
    </p:spTree>
    <p:extLst>
      <p:ext uri="{BB962C8B-B14F-4D97-AF65-F5344CB8AC3E}">
        <p14:creationId xmlns:p14="http://schemas.microsoft.com/office/powerpoint/2010/main" val="1010385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69160"/>
            <a:ext cx="8183880" cy="1051560"/>
          </a:xfrm>
        </p:spPr>
        <p:txBody>
          <a:bodyPr/>
          <a:lstStyle/>
          <a:p>
            <a:r>
              <a:rPr lang="en-US" dirty="0">
                <a:solidFill>
                  <a:srgbClr val="FFC000"/>
                </a:solidFill>
                <a:effectLst/>
              </a:rPr>
              <a:t>Design and implementation</a:t>
            </a:r>
          </a:p>
        </p:txBody>
      </p:sp>
      <p:sp>
        <p:nvSpPr>
          <p:cNvPr id="3" name="Объект 2"/>
          <p:cNvSpPr>
            <a:spLocks noGrp="1"/>
          </p:cNvSpPr>
          <p:nvPr>
            <p:ph idx="1"/>
          </p:nvPr>
        </p:nvSpPr>
        <p:spPr>
          <a:xfrm>
            <a:off x="323528" y="836712"/>
            <a:ext cx="3781048" cy="4536504"/>
          </a:xfrm>
        </p:spPr>
        <p:txBody>
          <a:bodyPr>
            <a:normAutofit fontScale="92500" lnSpcReduction="20000"/>
          </a:bodyPr>
          <a:lstStyle/>
          <a:p>
            <a:pPr marL="0" indent="0" algn="just">
              <a:buNone/>
            </a:pPr>
            <a:r>
              <a:rPr lang="en-US" sz="1500" dirty="0"/>
              <a:t>Chief engineer Gordon Murray's design concept was a common one among designers of high-performance cars: low weight and high power. This was achieved through use of high-tech and expensive materials such as carbon fibre, titanium, gold, magnesium and kevlar. The F1 was one of the first production cars to use a carbon-fibre monocoque chassis</a:t>
            </a:r>
            <a:r>
              <a:rPr lang="en-US" sz="1500" dirty="0" smtClean="0"/>
              <a:t>.</a:t>
            </a:r>
            <a:r>
              <a:rPr lang="en-US" sz="1600" dirty="0"/>
              <a:t> Gordon Murray had been thinking of a three-seat sports car since his youth. When Murray was waiting for a flight home from the Italian Grand Prix in 1988, he drew a sketch of a </a:t>
            </a:r>
            <a:r>
              <a:rPr lang="en-US" sz="1600" dirty="0" smtClean="0"/>
              <a:t>three-seater </a:t>
            </a:r>
            <a:r>
              <a:rPr lang="en-US" sz="1600" dirty="0"/>
              <a:t>sports car and proposed it to Ron Dennis. He pitched the idea of creating </a:t>
            </a:r>
            <a:r>
              <a:rPr lang="en-US" sz="1600" i="1" dirty="0"/>
              <a:t>the ultimate road car</a:t>
            </a:r>
            <a:r>
              <a:rPr lang="en-US" sz="1600" dirty="0"/>
              <a:t>, a concept that would be heavily influenced by the company's Formula One experience and technology and thus reflect that skill and knowledge through the McLaren F1.</a:t>
            </a:r>
            <a:endParaRPr lang="ru-RU" sz="1500" dirty="0"/>
          </a:p>
        </p:txBody>
      </p:sp>
      <p:pic>
        <p:nvPicPr>
          <p:cNvPr id="3074" name="Picture 2" descr="https://upload.wikimedia.org/wikipedia/commons/thumb/f/f4/Orange_McLaren_F1_interior.jpg/800px-Orange_McLaren_F1_interi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900" y="1268759"/>
            <a:ext cx="4423925" cy="33179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44859" y="476672"/>
            <a:ext cx="4043565" cy="646331"/>
          </a:xfrm>
          <a:prstGeom prst="rect">
            <a:avLst/>
          </a:prstGeom>
        </p:spPr>
        <p:txBody>
          <a:bodyPr wrap="square">
            <a:spAutoFit/>
          </a:bodyPr>
          <a:lstStyle/>
          <a:p>
            <a:r>
              <a:rPr lang="en-US" dirty="0" smtClean="0">
                <a:solidFill>
                  <a:srgbClr val="FF0000"/>
                </a:solidFill>
              </a:rPr>
              <a:t>   The cabin of McLaren F1 GTR </a:t>
            </a:r>
          </a:p>
          <a:p>
            <a:r>
              <a:rPr lang="en-US" dirty="0" smtClean="0">
                <a:solidFill>
                  <a:srgbClr val="FF0000"/>
                </a:solidFill>
              </a:rPr>
              <a:t>Can accommodate three people</a:t>
            </a:r>
            <a:endParaRPr lang="ru-RU" dirty="0">
              <a:solidFill>
                <a:srgbClr val="FF0000"/>
              </a:solidFill>
            </a:endParaRPr>
          </a:p>
        </p:txBody>
      </p:sp>
    </p:spTree>
    <p:extLst>
      <p:ext uri="{BB962C8B-B14F-4D97-AF65-F5344CB8AC3E}">
        <p14:creationId xmlns:p14="http://schemas.microsoft.com/office/powerpoint/2010/main" val="3299868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10261"/>
            <a:ext cx="78488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043608" y="4293096"/>
            <a:ext cx="8183880" cy="1051560"/>
          </a:xfrm>
        </p:spPr>
        <p:txBody>
          <a:bodyPr/>
          <a:lstStyle/>
          <a:p>
            <a:r>
              <a:rPr lang="ru-RU" dirty="0" smtClean="0"/>
              <a:t> </a:t>
            </a:r>
            <a:r>
              <a:rPr lang="en-US" dirty="0" smtClean="0">
                <a:solidFill>
                  <a:srgbClr val="FFC000"/>
                </a:solidFill>
              </a:rPr>
              <a:t>A little about grammar</a:t>
            </a:r>
            <a:endParaRPr lang="ru-RU" dirty="0">
              <a:solidFill>
                <a:srgbClr val="FFC000"/>
              </a:solidFill>
            </a:endParaRPr>
          </a:p>
        </p:txBody>
      </p:sp>
      <p:sp>
        <p:nvSpPr>
          <p:cNvPr id="3" name="Объект 2"/>
          <p:cNvSpPr>
            <a:spLocks noGrp="1"/>
          </p:cNvSpPr>
          <p:nvPr>
            <p:ph idx="1"/>
          </p:nvPr>
        </p:nvSpPr>
        <p:spPr>
          <a:xfrm>
            <a:off x="502920" y="530352"/>
            <a:ext cx="8183880" cy="4698848"/>
          </a:xfrm>
        </p:spPr>
        <p:txBody>
          <a:bodyPr>
            <a:normAutofit/>
          </a:bodyPr>
          <a:lstStyle/>
          <a:p>
            <a:r>
              <a:rPr lang="en-US" sz="1800" dirty="0">
                <a:solidFill>
                  <a:schemeClr val="accent2">
                    <a:lumMod val="75000"/>
                  </a:schemeClr>
                </a:solidFill>
              </a:rPr>
              <a:t>The F1 was one of the first production cars to use a carbon-fibre monocoque </a:t>
            </a:r>
            <a:r>
              <a:rPr lang="en-US" sz="1800" dirty="0" smtClean="0">
                <a:solidFill>
                  <a:schemeClr val="accent2">
                    <a:lumMod val="75000"/>
                  </a:schemeClr>
                </a:solidFill>
              </a:rPr>
              <a:t>chassis. </a:t>
            </a:r>
          </a:p>
          <a:p>
            <a:r>
              <a:rPr lang="ru-RU" sz="1800" dirty="0" smtClean="0"/>
              <a:t>В данном предложении описано свойство с помощью глагола </a:t>
            </a:r>
            <a:r>
              <a:rPr lang="en-US" sz="1800" dirty="0" smtClean="0"/>
              <a:t> “</a:t>
            </a:r>
            <a:r>
              <a:rPr lang="en-US" sz="1800" dirty="0" smtClean="0">
                <a:solidFill>
                  <a:srgbClr val="FF0000"/>
                </a:solidFill>
              </a:rPr>
              <a:t>to be</a:t>
            </a:r>
            <a:r>
              <a:rPr lang="en-US" sz="1800" dirty="0" smtClean="0"/>
              <a:t>”,</a:t>
            </a:r>
            <a:r>
              <a:rPr lang="ru-RU" sz="1800" dirty="0" smtClean="0"/>
              <a:t> форма которого </a:t>
            </a:r>
            <a:r>
              <a:rPr lang="en-US" sz="1800" dirty="0" smtClean="0"/>
              <a:t>“</a:t>
            </a:r>
            <a:r>
              <a:rPr lang="en-US" sz="1800" dirty="0" smtClean="0">
                <a:solidFill>
                  <a:srgbClr val="FF0000"/>
                </a:solidFill>
              </a:rPr>
              <a:t>Was</a:t>
            </a:r>
            <a:r>
              <a:rPr lang="en-US" sz="1800" dirty="0" smtClean="0"/>
              <a:t>” </a:t>
            </a:r>
            <a:r>
              <a:rPr lang="ru-RU" sz="1800" dirty="0" smtClean="0"/>
              <a:t>обозначает прошедшее время и единственное </a:t>
            </a:r>
            <a:r>
              <a:rPr lang="ru-RU" sz="1800" dirty="0" smtClean="0"/>
              <a:t>число </a:t>
            </a:r>
            <a:r>
              <a:rPr lang="ru-RU" sz="1800" dirty="0" smtClean="0"/>
              <a:t>подлежащего. </a:t>
            </a:r>
            <a:endParaRPr lang="ru-RU" sz="1800" dirty="0" smtClean="0"/>
          </a:p>
          <a:p>
            <a:r>
              <a:rPr lang="en-US" sz="1800" dirty="0">
                <a:solidFill>
                  <a:schemeClr val="accent2">
                    <a:lumMod val="75000"/>
                  </a:schemeClr>
                </a:solidFill>
              </a:rPr>
              <a:t>He engaged Peter Stevens to design the exterior and interior of the car.</a:t>
            </a:r>
            <a:endParaRPr lang="ru-RU" sz="1800" dirty="0" smtClean="0">
              <a:solidFill>
                <a:schemeClr val="accent2">
                  <a:lumMod val="75000"/>
                </a:schemeClr>
              </a:solidFill>
            </a:endParaRPr>
          </a:p>
          <a:p>
            <a:r>
              <a:rPr lang="ru-RU" sz="1800" dirty="0"/>
              <a:t>В данном предложении описано </a:t>
            </a:r>
            <a:r>
              <a:rPr lang="ru-RU" sz="1800" dirty="0" smtClean="0"/>
              <a:t>действие в прошедшем времени, что показывает окончание </a:t>
            </a:r>
            <a:r>
              <a:rPr lang="en-US" sz="1800" dirty="0" smtClean="0"/>
              <a:t>“</a:t>
            </a:r>
            <a:r>
              <a:rPr lang="en-US" sz="1800" dirty="0" err="1" smtClean="0">
                <a:solidFill>
                  <a:srgbClr val="FF0000"/>
                </a:solidFill>
              </a:rPr>
              <a:t>ed</a:t>
            </a:r>
            <a:r>
              <a:rPr lang="en-US" sz="1800" dirty="0" smtClean="0"/>
              <a:t>”  </a:t>
            </a:r>
            <a:r>
              <a:rPr lang="ru-RU" sz="1800" dirty="0" smtClean="0"/>
              <a:t>у сказуемого: </a:t>
            </a:r>
            <a:endParaRPr lang="ru-RU" sz="1800" dirty="0"/>
          </a:p>
          <a:p>
            <a:r>
              <a:rPr lang="en-US" sz="1800" dirty="0" smtClean="0">
                <a:solidFill>
                  <a:srgbClr val="FF0000"/>
                </a:solidFill>
              </a:rPr>
              <a:t>Engaged</a:t>
            </a:r>
          </a:p>
          <a:p>
            <a:r>
              <a:rPr lang="en-US" sz="1800" dirty="0">
                <a:solidFill>
                  <a:schemeClr val="accent2">
                    <a:lumMod val="75000"/>
                  </a:schemeClr>
                </a:solidFill>
              </a:rPr>
              <a:t>It has an </a:t>
            </a:r>
            <a:r>
              <a:rPr lang="en-US" sz="1800" dirty="0" err="1" smtClean="0">
                <a:solidFill>
                  <a:schemeClr val="accent2">
                    <a:lumMod val="75000"/>
                  </a:schemeClr>
                </a:solidFill>
              </a:rPr>
              <a:t>alluminium</a:t>
            </a:r>
            <a:r>
              <a:rPr lang="en-US" sz="1800" dirty="0" smtClean="0">
                <a:solidFill>
                  <a:schemeClr val="accent2">
                    <a:lumMod val="75000"/>
                  </a:schemeClr>
                </a:solidFill>
              </a:rPr>
              <a:t> </a:t>
            </a:r>
            <a:r>
              <a:rPr lang="en-US" sz="1800" dirty="0">
                <a:solidFill>
                  <a:schemeClr val="accent2">
                    <a:lumMod val="75000"/>
                  </a:schemeClr>
                </a:solidFill>
              </a:rPr>
              <a:t>alloy block and </a:t>
            </a:r>
            <a:r>
              <a:rPr lang="en-US" sz="1800" dirty="0" smtClean="0">
                <a:solidFill>
                  <a:schemeClr val="accent2">
                    <a:lumMod val="75000"/>
                  </a:schemeClr>
                </a:solidFill>
              </a:rPr>
              <a:t>heads</a:t>
            </a:r>
          </a:p>
          <a:p>
            <a:r>
              <a:rPr lang="ru-RU" sz="1800" dirty="0"/>
              <a:t>В данном предложении описано действие в </a:t>
            </a:r>
            <a:r>
              <a:rPr lang="ru-RU" sz="1800" dirty="0" smtClean="0"/>
              <a:t>настоящем </a:t>
            </a:r>
            <a:r>
              <a:rPr lang="ru-RU" sz="1800" dirty="0"/>
              <a:t>времени</a:t>
            </a:r>
            <a:r>
              <a:rPr lang="ru-RU" sz="1800" dirty="0" smtClean="0"/>
              <a:t>, а </a:t>
            </a:r>
            <a:r>
              <a:rPr lang="ru-RU" sz="1800" dirty="0"/>
              <a:t>окончание </a:t>
            </a:r>
            <a:r>
              <a:rPr lang="en-US" sz="1800" dirty="0" smtClean="0"/>
              <a:t>“</a:t>
            </a:r>
            <a:r>
              <a:rPr lang="en-US" sz="1800" dirty="0">
                <a:solidFill>
                  <a:srgbClr val="FF0000"/>
                </a:solidFill>
              </a:rPr>
              <a:t>s</a:t>
            </a:r>
            <a:r>
              <a:rPr lang="en-US" sz="1800" dirty="0" smtClean="0"/>
              <a:t>” </a:t>
            </a:r>
            <a:r>
              <a:rPr lang="ru-RU" sz="1800" dirty="0"/>
              <a:t>у </a:t>
            </a:r>
            <a:r>
              <a:rPr lang="ru-RU" sz="1800" dirty="0" smtClean="0"/>
              <a:t>сказуемого показывает</a:t>
            </a:r>
            <a:r>
              <a:rPr lang="en-US" sz="1800" dirty="0" smtClean="0"/>
              <a:t> </a:t>
            </a:r>
            <a:r>
              <a:rPr lang="ru-RU" sz="1800" dirty="0" smtClean="0"/>
              <a:t>что подлежащее – «</a:t>
            </a:r>
            <a:r>
              <a:rPr lang="en-US" sz="1800" dirty="0" smtClean="0">
                <a:solidFill>
                  <a:srgbClr val="FF0000"/>
                </a:solidFill>
              </a:rPr>
              <a:t>It</a:t>
            </a:r>
            <a:r>
              <a:rPr lang="ru-RU" sz="1800" dirty="0" smtClean="0"/>
              <a:t>» стоит в 3-м лице единственного числа.</a:t>
            </a:r>
            <a:endParaRPr lang="ru-RU" sz="1800" dirty="0"/>
          </a:p>
          <a:p>
            <a:endParaRPr lang="ru-RU" sz="1800" dirty="0">
              <a:solidFill>
                <a:srgbClr val="FFFF00"/>
              </a:solidFill>
            </a:endParaRPr>
          </a:p>
        </p:txBody>
      </p:sp>
    </p:spTree>
    <p:extLst>
      <p:ext uri="{BB962C8B-B14F-4D97-AF65-F5344CB8AC3E}">
        <p14:creationId xmlns:p14="http://schemas.microsoft.com/office/powerpoint/2010/main" val="195682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69160"/>
            <a:ext cx="8183880" cy="1051560"/>
          </a:xfrm>
        </p:spPr>
        <p:txBody>
          <a:bodyPr>
            <a:normAutofit/>
          </a:bodyPr>
          <a:lstStyle/>
          <a:p>
            <a:r>
              <a:rPr lang="en-US" dirty="0" smtClean="0">
                <a:solidFill>
                  <a:srgbClr val="FFC000"/>
                </a:solidFill>
                <a:effectLst/>
              </a:rPr>
              <a:t>Engine</a:t>
            </a:r>
            <a:endParaRPr lang="ru-RU" dirty="0">
              <a:solidFill>
                <a:srgbClr val="FFC000"/>
              </a:solidFill>
            </a:endParaRPr>
          </a:p>
        </p:txBody>
      </p:sp>
      <p:sp>
        <p:nvSpPr>
          <p:cNvPr id="3" name="Объект 2"/>
          <p:cNvSpPr>
            <a:spLocks noGrp="1"/>
          </p:cNvSpPr>
          <p:nvPr>
            <p:ph idx="1"/>
          </p:nvPr>
        </p:nvSpPr>
        <p:spPr>
          <a:xfrm>
            <a:off x="323528" y="764704"/>
            <a:ext cx="3637032" cy="4896544"/>
          </a:xfrm>
        </p:spPr>
        <p:txBody>
          <a:bodyPr>
            <a:normAutofit fontScale="92500" lnSpcReduction="20000"/>
          </a:bodyPr>
          <a:lstStyle/>
          <a:p>
            <a:pPr marL="0" indent="0">
              <a:buNone/>
            </a:pPr>
            <a:r>
              <a:rPr lang="en-US" sz="1600" b="1" dirty="0" smtClean="0"/>
              <a:t>Specifications</a:t>
            </a:r>
            <a:endParaRPr lang="en-US" sz="1600" b="1" dirty="0"/>
          </a:p>
          <a:p>
            <a:pPr marL="0" indent="0" algn="just">
              <a:buNone/>
            </a:pPr>
            <a:r>
              <a:rPr lang="en-US" sz="1600" dirty="0"/>
              <a:t>Gordon Murray then approached BMW, which took an interest, and the motorsport division BMW M headed by engine expert Paul </a:t>
            </a:r>
            <a:r>
              <a:rPr lang="en-US" sz="1600" dirty="0" smtClean="0"/>
              <a:t>Rosche</a:t>
            </a:r>
            <a:r>
              <a:rPr lang="en-US" sz="1600" dirty="0"/>
              <a:t> designed and built Murray a 6,064 cc (6.1 L; 370.0 cu in) 60º V12 engine called the BMW S70/2. At 461 kW (618 hp; 627 PS</a:t>
            </a:r>
            <a:r>
              <a:rPr lang="en-US" sz="1600" dirty="0" smtClean="0"/>
              <a:t>)</a:t>
            </a:r>
            <a:r>
              <a:rPr lang="en-US" sz="1600" dirty="0"/>
              <a:t> and 266 kg (586 lb) the BMW engine ended up 14% more powerful and 16 kg (35 lb) heavier than Gordon Murray's original specifications, with the same block length.</a:t>
            </a:r>
          </a:p>
          <a:p>
            <a:pPr marL="0" indent="0" algn="just">
              <a:buNone/>
            </a:pPr>
            <a:r>
              <a:rPr lang="en-US" sz="1600" dirty="0"/>
              <a:t>It has an aluminium alloy block and heads, with bore x stroke of 86 mm × 87 mm (3.39 in × 3.43 in) DOHC with variable valve timing (a relatively new and unproven technology for the time) for maximum flexibility of control over the 4 valves per cylinder, and a chain drive for the camshafts.</a:t>
            </a:r>
          </a:p>
          <a:p>
            <a:pPr marL="0" indent="0">
              <a:buNone/>
            </a:pPr>
            <a:endParaRPr lang="ru-RU" dirty="0"/>
          </a:p>
        </p:txBody>
      </p:sp>
      <p:pic>
        <p:nvPicPr>
          <p:cNvPr id="4100" name="Picture 4" descr="McLaren F1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247" y="1412776"/>
            <a:ext cx="473320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2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5185752"/>
            <a:ext cx="5519584" cy="1051560"/>
          </a:xfrm>
        </p:spPr>
        <p:txBody>
          <a:bodyPr/>
          <a:lstStyle/>
          <a:p>
            <a:r>
              <a:rPr lang="en-US" dirty="0">
                <a:solidFill>
                  <a:srgbClr val="FFC000"/>
                </a:solidFill>
              </a:rPr>
              <a:t>independent work</a:t>
            </a:r>
            <a:endParaRPr lang="ru-RU" dirty="0">
              <a:solidFill>
                <a:srgbClr val="FFC000"/>
              </a:solidFill>
            </a:endParaRPr>
          </a:p>
        </p:txBody>
      </p:sp>
      <p:sp>
        <p:nvSpPr>
          <p:cNvPr id="5" name="Объект 2"/>
          <p:cNvSpPr>
            <a:spLocks noGrp="1"/>
          </p:cNvSpPr>
          <p:nvPr>
            <p:ph idx="1"/>
          </p:nvPr>
        </p:nvSpPr>
        <p:spPr>
          <a:xfrm>
            <a:off x="323528" y="620688"/>
            <a:ext cx="3744416" cy="4896544"/>
          </a:xfrm>
        </p:spPr>
        <p:txBody>
          <a:bodyPr>
            <a:normAutofit fontScale="92500" lnSpcReduction="10000"/>
          </a:bodyPr>
          <a:lstStyle/>
          <a:p>
            <a:pPr marL="0" indent="0" algn="ctr">
              <a:buNone/>
            </a:pPr>
            <a:r>
              <a:rPr lang="ru-RU" sz="1600" b="1" dirty="0" smtClean="0">
                <a:solidFill>
                  <a:srgbClr val="FF0000"/>
                </a:solidFill>
              </a:rPr>
              <a:t>Задание:</a:t>
            </a:r>
            <a:endParaRPr lang="en-US" sz="1600" b="1" dirty="0" smtClean="0">
              <a:solidFill>
                <a:srgbClr val="FF0000"/>
              </a:solidFill>
            </a:endParaRPr>
          </a:p>
          <a:p>
            <a:pPr>
              <a:buFontTx/>
              <a:buChar char="-"/>
            </a:pPr>
            <a:r>
              <a:rPr lang="ru-RU" sz="1600" b="1" dirty="0" smtClean="0">
                <a:solidFill>
                  <a:schemeClr val="accent1">
                    <a:lumMod val="75000"/>
                  </a:schemeClr>
                </a:solidFill>
              </a:rPr>
              <a:t>- в каком времени и какой временной группе построены эти предложения</a:t>
            </a:r>
          </a:p>
          <a:p>
            <a:pPr>
              <a:buFontTx/>
              <a:buChar char="-"/>
            </a:pPr>
            <a:r>
              <a:rPr lang="ru-RU" sz="1600" b="1" dirty="0" smtClean="0">
                <a:solidFill>
                  <a:schemeClr val="accent1">
                    <a:lumMod val="75000"/>
                  </a:schemeClr>
                </a:solidFill>
              </a:rPr>
              <a:t>- составить отрицательные и вопросительные формы из данных предложений в своих тетрадях.</a:t>
            </a:r>
            <a:endParaRPr lang="en-US" sz="1600" b="1" dirty="0">
              <a:solidFill>
                <a:schemeClr val="accent1">
                  <a:lumMod val="75000"/>
                </a:schemeClr>
              </a:solidFill>
            </a:endParaRPr>
          </a:p>
          <a:p>
            <a:pPr marL="0" indent="0" algn="just">
              <a:buNone/>
            </a:pPr>
            <a:endParaRPr lang="ru-RU" sz="1800" dirty="0" smtClean="0"/>
          </a:p>
          <a:p>
            <a:pPr marL="0" indent="0" algn="just">
              <a:buNone/>
            </a:pPr>
            <a:r>
              <a:rPr lang="ru-RU" sz="1800" dirty="0" smtClean="0"/>
              <a:t>1. </a:t>
            </a:r>
            <a:r>
              <a:rPr lang="en-US" sz="1800" dirty="0" smtClean="0"/>
              <a:t>Gordon </a:t>
            </a:r>
            <a:r>
              <a:rPr lang="en-US" sz="1800" dirty="0"/>
              <a:t>Murray then approached </a:t>
            </a:r>
            <a:r>
              <a:rPr lang="en-US" sz="1800" dirty="0" smtClean="0"/>
              <a:t>BMW</a:t>
            </a:r>
            <a:r>
              <a:rPr lang="ru-RU" sz="1800" dirty="0" smtClean="0"/>
              <a:t>.</a:t>
            </a:r>
          </a:p>
          <a:p>
            <a:pPr marL="0" indent="0" algn="just">
              <a:buNone/>
            </a:pPr>
            <a:endParaRPr lang="ru-RU" sz="1800" dirty="0" smtClean="0"/>
          </a:p>
          <a:p>
            <a:pPr marL="0" indent="0" algn="just">
              <a:buNone/>
            </a:pPr>
            <a:r>
              <a:rPr lang="ru-RU" sz="1800" dirty="0" smtClean="0"/>
              <a:t>2.  </a:t>
            </a:r>
            <a:r>
              <a:rPr lang="en-US" sz="1800" dirty="0" smtClean="0"/>
              <a:t>It </a:t>
            </a:r>
            <a:r>
              <a:rPr lang="en-US" sz="1800" dirty="0"/>
              <a:t>has an aluminium alloy block and heads, with bore x stroke of 86 mm × 87 </a:t>
            </a:r>
            <a:r>
              <a:rPr lang="en-US" sz="1800" dirty="0" smtClean="0"/>
              <a:t>mm</a:t>
            </a:r>
            <a:r>
              <a:rPr lang="ru-RU" sz="1800" dirty="0" smtClean="0"/>
              <a:t>.</a:t>
            </a:r>
            <a:r>
              <a:rPr lang="en-US" sz="1800" dirty="0" smtClean="0"/>
              <a:t> </a:t>
            </a:r>
            <a:endParaRPr lang="ru-RU" sz="1800" dirty="0" smtClean="0"/>
          </a:p>
          <a:p>
            <a:pPr marL="0" indent="0" algn="just">
              <a:buNone/>
            </a:pPr>
            <a:endParaRPr lang="ru-RU" sz="1800" dirty="0" smtClean="0"/>
          </a:p>
          <a:p>
            <a:pPr marL="0" indent="0" algn="just">
              <a:buNone/>
            </a:pPr>
            <a:r>
              <a:rPr lang="ru-RU" sz="1800" dirty="0" smtClean="0"/>
              <a:t>3. </a:t>
            </a:r>
            <a:r>
              <a:rPr lang="en-US" sz="1800" dirty="0" smtClean="0"/>
              <a:t>May be some day the McLaren company will power its car with more 2000 </a:t>
            </a:r>
            <a:r>
              <a:rPr lang="en-US" sz="1800" dirty="0" err="1" smtClean="0"/>
              <a:t>hp</a:t>
            </a:r>
            <a:r>
              <a:rPr lang="en-US" sz="1800" dirty="0" smtClean="0"/>
              <a:t> engine.</a:t>
            </a:r>
            <a:endParaRPr lang="ru-RU"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692696"/>
            <a:ext cx="45365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707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69160"/>
            <a:ext cx="8183880" cy="1051560"/>
          </a:xfrm>
        </p:spPr>
        <p:txBody>
          <a:bodyPr>
            <a:normAutofit/>
          </a:bodyPr>
          <a:lstStyle/>
          <a:p>
            <a:r>
              <a:rPr lang="en-US" dirty="0" smtClean="0">
                <a:solidFill>
                  <a:srgbClr val="FFC000"/>
                </a:solidFill>
                <a:effectLst/>
              </a:rPr>
              <a:t>Aerodynamics</a:t>
            </a:r>
            <a:endParaRPr lang="ru-RU" dirty="0">
              <a:solidFill>
                <a:srgbClr val="FFC000"/>
              </a:solidFill>
            </a:endParaRPr>
          </a:p>
        </p:txBody>
      </p:sp>
      <p:sp>
        <p:nvSpPr>
          <p:cNvPr id="3" name="Объект 2"/>
          <p:cNvSpPr>
            <a:spLocks noGrp="1"/>
          </p:cNvSpPr>
          <p:nvPr>
            <p:ph idx="1"/>
          </p:nvPr>
        </p:nvSpPr>
        <p:spPr>
          <a:xfrm>
            <a:off x="323528" y="530352"/>
            <a:ext cx="4536504" cy="4698848"/>
          </a:xfrm>
        </p:spPr>
        <p:txBody>
          <a:bodyPr>
            <a:normAutofit fontScale="55000" lnSpcReduction="20000"/>
          </a:bodyPr>
          <a:lstStyle/>
          <a:p>
            <a:pPr marL="0" indent="0" algn="just">
              <a:buNone/>
            </a:pPr>
            <a:r>
              <a:rPr lang="en-US" dirty="0"/>
              <a:t>The standard McLaren F1 features no wings to produce downforce (compare the LM and GTR editions); however, the overall design of the underbody of the McLaren F1 in addition to a rear diffuser exploits ground effect to improve downforce which is increased through the use of two electric Kevlar fans to further decrease the pressure under the </a:t>
            </a:r>
            <a:r>
              <a:rPr lang="en-US" dirty="0" smtClean="0"/>
              <a:t>car.</a:t>
            </a:r>
            <a:r>
              <a:rPr lang="en-US" dirty="0"/>
              <a:t> A "high downforce mode" can be turned on and off by the </a:t>
            </a:r>
            <a:r>
              <a:rPr lang="en-US" dirty="0" smtClean="0"/>
              <a:t>driver. At </a:t>
            </a:r>
            <a:r>
              <a:rPr lang="en-US" dirty="0"/>
              <a:t>the top of the vehicle, there is an air intake to direct high pressure air to the engine with a low pressure exit point at the top of the very rear</a:t>
            </a:r>
            <a:r>
              <a:rPr lang="en-US" dirty="0" smtClean="0"/>
              <a:t>.</a:t>
            </a:r>
            <a:r>
              <a:rPr lang="en-US" dirty="0"/>
              <a:t> Under each door is a small air intake to provide cooling for the oil tank and some of the electronics</a:t>
            </a:r>
            <a:r>
              <a:rPr lang="en-US" dirty="0" smtClean="0"/>
              <a:t>.</a:t>
            </a:r>
            <a:r>
              <a:rPr lang="en-US" dirty="0"/>
              <a:t> The airflow created by the electric fans not only increases downforce, but the airflow that is created is further exploited through design, by being directed through the engine bay to provide additional cooling for the engine and the </a:t>
            </a:r>
            <a:r>
              <a:rPr lang="en-US" dirty="0" smtClean="0"/>
              <a:t>ECU. At </a:t>
            </a:r>
            <a:r>
              <a:rPr lang="en-US" dirty="0"/>
              <a:t>the front, there are ducts assisted by a Kevlar electric suction fan for cooling of the front brakes.</a:t>
            </a:r>
            <a:endParaRPr lang="ru-RU" dirty="0"/>
          </a:p>
        </p:txBody>
      </p:sp>
      <p:pic>
        <p:nvPicPr>
          <p:cNvPr id="6146" name="Picture 2" descr="Этот редкий McLaren F1 LM продан за 19,8 миллиона долларов - TopGear Rus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317" y="620688"/>
            <a:ext cx="3791744" cy="23698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Г. Мюррей выпустит преемника McLaren F1 за £2,5 мл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2169" y="3212976"/>
            <a:ext cx="3791744" cy="198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372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886" y="5013176"/>
            <a:ext cx="8183880" cy="1051560"/>
          </a:xfrm>
        </p:spPr>
        <p:txBody>
          <a:bodyPr>
            <a:normAutofit/>
          </a:bodyPr>
          <a:lstStyle/>
          <a:p>
            <a:r>
              <a:rPr lang="en-US" dirty="0" smtClean="0">
                <a:solidFill>
                  <a:srgbClr val="FFC000"/>
                </a:solidFill>
                <a:effectLst/>
              </a:rPr>
              <a:t>Chassis and body</a:t>
            </a:r>
            <a:endParaRPr lang="ru-RU" dirty="0">
              <a:solidFill>
                <a:srgbClr val="FFC000"/>
              </a:solidFill>
            </a:endParaRPr>
          </a:p>
        </p:txBody>
      </p:sp>
      <p:sp>
        <p:nvSpPr>
          <p:cNvPr id="3" name="Объект 2"/>
          <p:cNvSpPr>
            <a:spLocks noGrp="1"/>
          </p:cNvSpPr>
          <p:nvPr>
            <p:ph idx="1"/>
          </p:nvPr>
        </p:nvSpPr>
        <p:spPr>
          <a:xfrm>
            <a:off x="364186" y="3963844"/>
            <a:ext cx="8293088" cy="1913428"/>
          </a:xfrm>
        </p:spPr>
        <p:txBody>
          <a:bodyPr>
            <a:normAutofit fontScale="77500" lnSpcReduction="20000"/>
          </a:bodyPr>
          <a:lstStyle/>
          <a:p>
            <a:pPr marL="0" indent="0" algn="just">
              <a:buNone/>
            </a:pPr>
            <a:r>
              <a:rPr lang="en-US" sz="2100" dirty="0" err="1" smtClean="0"/>
              <a:t>Aluminium</a:t>
            </a:r>
            <a:r>
              <a:rPr lang="en-US" sz="2100" dirty="0" smtClean="0"/>
              <a:t> </a:t>
            </a:r>
            <a:r>
              <a:rPr lang="en-US" sz="2100" dirty="0"/>
              <a:t>and magnesium were used for attachment points for the suspension system, inserted directly into the CFRP</a:t>
            </a:r>
            <a:r>
              <a:rPr lang="en-US" sz="2100" dirty="0" smtClean="0"/>
              <a:t>.</a:t>
            </a:r>
            <a:endParaRPr lang="en-US" sz="2100" dirty="0"/>
          </a:p>
          <a:p>
            <a:pPr marL="0" indent="0" algn="just">
              <a:buNone/>
            </a:pPr>
            <a:r>
              <a:rPr lang="en-US" sz="2100" dirty="0"/>
              <a:t>The car features a central driving position – the driver's seat is located in the middle, ahead of the fuel tank and ahead of the engine, with a passenger seat slightly behind and on each side</a:t>
            </a:r>
            <a:r>
              <a:rPr lang="en-US" sz="2100" dirty="0" smtClean="0"/>
              <a:t>. </a:t>
            </a:r>
            <a:r>
              <a:rPr lang="en-US" sz="2100" dirty="0"/>
              <a:t>The doors on the vehicle move up and out when opened, and are thus of the butterfly type, also called Dihedral doors. Gordon Murray's design for the doors was inspired by a Toyota Sera.</a:t>
            </a:r>
            <a:endParaRPr lang="ru-RU" dirty="0"/>
          </a:p>
        </p:txBody>
      </p:sp>
      <p:pic>
        <p:nvPicPr>
          <p:cNvPr id="5122" name="Picture 2" descr="https://upload.wikimedia.org/wikipedia/commons/thumb/a/ac/1996_McLaren_F1_open.jpg/800px-1996_McLaren_F1_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787" y="768758"/>
            <a:ext cx="3951487" cy="288458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83568" y="584092"/>
            <a:ext cx="3400290" cy="369332"/>
          </a:xfrm>
          <a:prstGeom prst="rect">
            <a:avLst/>
          </a:prstGeom>
        </p:spPr>
        <p:txBody>
          <a:bodyPr wrap="none">
            <a:spAutoFit/>
          </a:bodyPr>
          <a:lstStyle/>
          <a:p>
            <a:r>
              <a:rPr lang="ru-RU" dirty="0" smtClean="0">
                <a:solidFill>
                  <a:srgbClr val="FF0000"/>
                </a:solidFill>
              </a:rPr>
              <a:t>Перевести на английский:</a:t>
            </a:r>
            <a:endParaRPr lang="ru-RU" dirty="0">
              <a:solidFill>
                <a:srgbClr val="FF0000"/>
              </a:solidFill>
            </a:endParaRPr>
          </a:p>
        </p:txBody>
      </p:sp>
      <p:sp>
        <p:nvSpPr>
          <p:cNvPr id="7" name="Объект 2"/>
          <p:cNvSpPr txBox="1">
            <a:spLocks/>
          </p:cNvSpPr>
          <p:nvPr/>
        </p:nvSpPr>
        <p:spPr>
          <a:xfrm>
            <a:off x="395536" y="936592"/>
            <a:ext cx="3898792" cy="3140480"/>
          </a:xfrm>
          <a:prstGeom prst="rect">
            <a:avLst/>
          </a:prstGeom>
        </p:spPr>
        <p:txBody>
          <a:bodyPr vert="horz" lIns="182880" tIns="91440">
            <a:normAutofit fontScale="925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just">
              <a:buFont typeface="Wingdings 2"/>
              <a:buNone/>
            </a:pPr>
            <a:r>
              <a:rPr lang="ru-RU" sz="2100" dirty="0" err="1" smtClean="0">
                <a:solidFill>
                  <a:schemeClr val="accent1">
                    <a:lumMod val="75000"/>
                  </a:schemeClr>
                </a:solidFill>
              </a:rPr>
              <a:t>McLaren</a:t>
            </a:r>
            <a:r>
              <a:rPr lang="ru-RU" sz="2100" dirty="0" smtClean="0">
                <a:solidFill>
                  <a:schemeClr val="accent1">
                    <a:lumMod val="75000"/>
                  </a:schemeClr>
                </a:solidFill>
              </a:rPr>
              <a:t> F1 был ранним примером серийного дорожного автомобиля, в котором использовалась цельная конструкция шасси из </a:t>
            </a:r>
            <a:r>
              <a:rPr lang="ru-RU" sz="2100" dirty="0" err="1" smtClean="0">
                <a:solidFill>
                  <a:schemeClr val="accent1">
                    <a:lumMod val="75000"/>
                  </a:schemeClr>
                </a:solidFill>
              </a:rPr>
              <a:t>монокока</a:t>
            </a:r>
            <a:r>
              <a:rPr lang="ru-RU" sz="2100" dirty="0" smtClean="0">
                <a:solidFill>
                  <a:schemeClr val="accent1">
                    <a:lumMod val="75000"/>
                  </a:schemeClr>
                </a:solidFill>
              </a:rPr>
              <a:t> из армированного углеродным волокном полимера.</a:t>
            </a:r>
          </a:p>
          <a:p>
            <a:pPr marL="0" indent="0" algn="just">
              <a:buFont typeface="Wingdings 2"/>
              <a:buNone/>
            </a:pPr>
            <a:r>
              <a:rPr lang="en-US" sz="2100" dirty="0" smtClean="0"/>
              <a:t> </a:t>
            </a:r>
            <a:endParaRPr lang="ru-RU" dirty="0"/>
          </a:p>
        </p:txBody>
      </p:sp>
    </p:spTree>
    <p:extLst>
      <p:ext uri="{BB962C8B-B14F-4D97-AF65-F5344CB8AC3E}">
        <p14:creationId xmlns:p14="http://schemas.microsoft.com/office/powerpoint/2010/main" val="4242935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583" y="4818200"/>
            <a:ext cx="8183880" cy="1051560"/>
          </a:xfrm>
        </p:spPr>
        <p:txBody>
          <a:bodyPr>
            <a:normAutofit/>
          </a:bodyPr>
          <a:lstStyle/>
          <a:p>
            <a:r>
              <a:rPr lang="en-US" dirty="0" smtClean="0">
                <a:solidFill>
                  <a:srgbClr val="FFC000"/>
                </a:solidFill>
              </a:rPr>
              <a:t>Brakes</a:t>
            </a:r>
            <a:endParaRPr lang="ru-RU" dirty="0">
              <a:solidFill>
                <a:srgbClr val="FFC000"/>
              </a:solidFill>
            </a:endParaRPr>
          </a:p>
        </p:txBody>
      </p:sp>
      <p:sp>
        <p:nvSpPr>
          <p:cNvPr id="3" name="Объект 2"/>
          <p:cNvSpPr>
            <a:spLocks noGrp="1"/>
          </p:cNvSpPr>
          <p:nvPr>
            <p:ph idx="1"/>
          </p:nvPr>
        </p:nvSpPr>
        <p:spPr>
          <a:xfrm>
            <a:off x="395536" y="476672"/>
            <a:ext cx="4608512" cy="5058888"/>
          </a:xfrm>
        </p:spPr>
        <p:txBody>
          <a:bodyPr>
            <a:normAutofit fontScale="55000" lnSpcReduction="20000"/>
          </a:bodyPr>
          <a:lstStyle/>
          <a:p>
            <a:pPr marL="0" indent="0" algn="just">
              <a:buNone/>
            </a:pPr>
            <a:r>
              <a:rPr lang="en-US" dirty="0" smtClean="0"/>
              <a:t>The </a:t>
            </a:r>
            <a:r>
              <a:rPr lang="en-US" dirty="0"/>
              <a:t>F1 features unassisted, vented and cross-drilled brake discs made by Brembo. Front size is 332 mm (13.1 in) and at the rear 305 mm (12.0 in</a:t>
            </a:r>
            <a:r>
              <a:rPr lang="en-US" dirty="0" smtClean="0"/>
              <a:t>).</a:t>
            </a:r>
            <a:r>
              <a:rPr lang="en-US" dirty="0"/>
              <a:t> The calipers are all four-pot, opposed piston types, and are made of aluminium</a:t>
            </a:r>
            <a:r>
              <a:rPr lang="en-US" dirty="0" smtClean="0"/>
              <a:t>.</a:t>
            </a:r>
            <a:r>
              <a:rPr lang="en-US" dirty="0"/>
              <a:t> The rear brake calipers do not feature any handbrake functionality, however there is a mechanically actuated, fist-type calipers which is computer controlled and thus serves as a handbrake.</a:t>
            </a:r>
          </a:p>
          <a:p>
            <a:pPr marL="0" indent="0" algn="just">
              <a:buNone/>
            </a:pPr>
            <a:r>
              <a:rPr lang="en-US" dirty="0"/>
              <a:t>To increase caliper stiffness, the calipers are machined from a single solid piece of metal (in contrast to the more common being bolted together from two halves). Pedal travel is slightly over one inch. Activation of the rear spoiler will allow the air pressure generated at the back of the vehicle to force air into the cooling ducts located at either end of the spoiler which become uncovered upon application of it.</a:t>
            </a:r>
          </a:p>
          <a:p>
            <a:pPr marL="0" indent="0">
              <a:buNone/>
            </a:pPr>
            <a:endParaRPr lang="ru-RU" dirty="0"/>
          </a:p>
        </p:txBody>
      </p:sp>
      <p:pic>
        <p:nvPicPr>
          <p:cNvPr id="7170" name="Picture 2" descr="McLaren F1 Project Car | Turner Motor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344" y="3742045"/>
            <a:ext cx="3189080" cy="212771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McLaren F1 Resource - McLaren F1 design details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McLaren F1 Resource - McLaren F1 design details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6" name="Picture 8" descr="McLaren F1 Resource - McLaren F1 design detail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635" y="528268"/>
            <a:ext cx="3197789" cy="321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819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1690</TotalTime>
  <Words>528</Words>
  <Application>Microsoft Office PowerPoint</Application>
  <PresentationFormat>Экран (4:3)</PresentationFormat>
  <Paragraphs>55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Аспект</vt:lpstr>
      <vt:lpstr>McLaren F1 GTR</vt:lpstr>
      <vt:lpstr>The creation history</vt:lpstr>
      <vt:lpstr>Design and implementation</vt:lpstr>
      <vt:lpstr> A little about grammar</vt:lpstr>
      <vt:lpstr>Engine</vt:lpstr>
      <vt:lpstr>independent work</vt:lpstr>
      <vt:lpstr>Aerodynamics</vt:lpstr>
      <vt:lpstr>Chassis and body</vt:lpstr>
      <vt:lpstr>Brakes</vt:lpstr>
      <vt:lpstr>Gearbox and powertrain</vt:lpstr>
      <vt:lpstr>Interior and equipment</vt:lpstr>
      <vt:lpstr>Performance</vt:lpstr>
      <vt:lpstr>Homework</vt:lpstr>
      <vt:lpstr>Thanks for attention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Олег</cp:lastModifiedBy>
  <cp:revision>34</cp:revision>
  <dcterms:created xsi:type="dcterms:W3CDTF">2020-11-16T04:02:49Z</dcterms:created>
  <dcterms:modified xsi:type="dcterms:W3CDTF">2020-11-18T04:37:28Z</dcterms:modified>
</cp:coreProperties>
</file>