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 id="268" r:id="rId5"/>
    <p:sldId id="260" r:id="rId6"/>
    <p:sldId id="261" r:id="rId7"/>
    <p:sldId id="262" r:id="rId8"/>
    <p:sldId id="269" r:id="rId9"/>
    <p:sldId id="263" r:id="rId10"/>
    <p:sldId id="264" r:id="rId11"/>
    <p:sldId id="265" r:id="rId12"/>
    <p:sldId id="270" r:id="rId13"/>
    <p:sldId id="267"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6D11DC4-085E-46D7-8870-2FEF1F30301C}" type="datetimeFigureOut">
              <a:rPr lang="ru-RU" smtClean="0"/>
              <a:t>21.02.2019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6FD200-388C-4CAD-B51E-23752EA0CE8E}" type="slidenum">
              <a:rPr lang="ru-RU" smtClean="0"/>
              <a:t>‹#›</a:t>
            </a:fld>
            <a:endParaRPr lang="ru-RU"/>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6D11DC4-085E-46D7-8870-2FEF1F30301C}" type="datetimeFigureOut">
              <a:rPr lang="ru-RU" smtClean="0"/>
              <a:t>21.02.2019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6FD200-388C-4CAD-B51E-23752EA0CE8E}"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6D11DC4-085E-46D7-8870-2FEF1F30301C}" type="datetimeFigureOut">
              <a:rPr lang="ru-RU" smtClean="0"/>
              <a:t>21.02.2019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6FD200-388C-4CAD-B51E-23752EA0CE8E}"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6D11DC4-085E-46D7-8870-2FEF1F30301C}" type="datetimeFigureOut">
              <a:rPr lang="ru-RU" smtClean="0"/>
              <a:t>21.02.2019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6FD200-388C-4CAD-B51E-23752EA0CE8E}"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6D11DC4-085E-46D7-8870-2FEF1F30301C}" type="datetimeFigureOut">
              <a:rPr lang="ru-RU" smtClean="0"/>
              <a:t>21.02.2019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6FD200-388C-4CAD-B51E-23752EA0CE8E}" type="slidenum">
              <a:rPr lang="ru-RU" smtClean="0"/>
              <a:t>‹#›</a:t>
            </a:fld>
            <a:endParaRPr lang="ru-RU"/>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6D11DC4-085E-46D7-8870-2FEF1F30301C}" type="datetimeFigureOut">
              <a:rPr lang="ru-RU" smtClean="0"/>
              <a:t>21.02.2019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6FD200-388C-4CAD-B51E-23752EA0CE8E}"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6D11DC4-085E-46D7-8870-2FEF1F30301C}" type="datetimeFigureOut">
              <a:rPr lang="ru-RU" smtClean="0"/>
              <a:t>21.02.2019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76FD200-388C-4CAD-B51E-23752EA0CE8E}" type="slidenum">
              <a:rPr lang="ru-RU" smtClean="0"/>
              <a:t>‹#›</a:t>
            </a:fld>
            <a:endParaRPr lang="ru-RU"/>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16D11DC4-085E-46D7-8870-2FEF1F30301C}" type="datetimeFigureOut">
              <a:rPr lang="ru-RU" smtClean="0"/>
              <a:t>21.02.2019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76FD200-388C-4CAD-B51E-23752EA0CE8E}"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11DC4-085E-46D7-8870-2FEF1F30301C}" type="datetimeFigureOut">
              <a:rPr lang="ru-RU" smtClean="0"/>
              <a:t>21.02.2019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76FD200-388C-4CAD-B51E-23752EA0CE8E}"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6D11DC4-085E-46D7-8870-2FEF1F30301C}" type="datetimeFigureOut">
              <a:rPr lang="ru-RU" smtClean="0"/>
              <a:t>21.02.2019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6FD200-388C-4CAD-B51E-23752EA0CE8E}" type="slidenum">
              <a:rPr lang="ru-RU" smtClean="0"/>
              <a:t>‹#›</a:t>
            </a:fld>
            <a:endParaRPr lang="ru-RU"/>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6D11DC4-085E-46D7-8870-2FEF1F30301C}" type="datetimeFigureOut">
              <a:rPr lang="ru-RU" smtClean="0"/>
              <a:t>21.02.2019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6FD200-388C-4CAD-B51E-23752EA0CE8E}"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6D11DC4-085E-46D7-8870-2FEF1F30301C}" type="datetimeFigureOut">
              <a:rPr lang="ru-RU" smtClean="0"/>
              <a:t>21.02.2019</a:t>
            </a:fld>
            <a:endParaRPr lang="ru-RU"/>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ru-RU"/>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76FD200-388C-4CAD-B51E-23752EA0CE8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4014"/>
          <a:stretch/>
        </p:blipFill>
        <p:spPr bwMode="auto">
          <a:xfrm>
            <a:off x="52177" y="773997"/>
            <a:ext cx="9091823" cy="523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одзаголовок 2"/>
          <p:cNvSpPr>
            <a:spLocks noGrp="1"/>
          </p:cNvSpPr>
          <p:nvPr>
            <p:ph type="subTitle" idx="1"/>
          </p:nvPr>
        </p:nvSpPr>
        <p:spPr>
          <a:xfrm>
            <a:off x="2505152" y="6021288"/>
            <a:ext cx="6099296" cy="775088"/>
          </a:xfrm>
        </p:spPr>
        <p:txBody>
          <a:bodyPr>
            <a:normAutofit fontScale="92500" lnSpcReduction="10000"/>
          </a:bodyPr>
          <a:lstStyle/>
          <a:p>
            <a:pPr algn="r"/>
            <a:r>
              <a:rPr lang="ru-RU" b="1" dirty="0" smtClean="0">
                <a:solidFill>
                  <a:schemeClr val="tx1"/>
                </a:solidFill>
              </a:rPr>
              <a:t>Выполнил</a:t>
            </a:r>
            <a:r>
              <a:rPr lang="ru-RU" b="1" dirty="0">
                <a:solidFill>
                  <a:schemeClr val="tx1"/>
                </a:solidFill>
              </a:rPr>
              <a:t>: Чернявский О.В</a:t>
            </a:r>
            <a:r>
              <a:rPr lang="ru-RU" b="1" dirty="0" smtClean="0">
                <a:solidFill>
                  <a:schemeClr val="tx1"/>
                </a:solidFill>
              </a:rPr>
              <a:t>.</a:t>
            </a:r>
          </a:p>
          <a:p>
            <a:r>
              <a:rPr lang="ru-RU" b="1" dirty="0" smtClean="0">
                <a:solidFill>
                  <a:schemeClr val="tx1"/>
                </a:solidFill>
              </a:rPr>
              <a:t>		Февраль 2019</a:t>
            </a:r>
            <a:endParaRPr lang="ru-RU" b="1" dirty="0">
              <a:solidFill>
                <a:schemeClr val="tx1"/>
              </a:solidFill>
            </a:endParaRPr>
          </a:p>
        </p:txBody>
      </p:sp>
      <p:sp>
        <p:nvSpPr>
          <p:cNvPr id="5" name="Прямоугольник 4"/>
          <p:cNvSpPr/>
          <p:nvPr/>
        </p:nvSpPr>
        <p:spPr>
          <a:xfrm>
            <a:off x="323528" y="404664"/>
            <a:ext cx="8640960" cy="369332"/>
          </a:xfrm>
          <a:prstGeom prst="rect">
            <a:avLst/>
          </a:prstGeom>
        </p:spPr>
        <p:txBody>
          <a:bodyPr wrap="square">
            <a:spAutoFit/>
          </a:bodyPr>
          <a:lstStyle/>
          <a:p>
            <a:pPr algn="ctr">
              <a:defRPr/>
            </a:pPr>
            <a:r>
              <a:rPr lang="ru-RU" dirty="0">
                <a:solidFill>
                  <a:schemeClr val="bg1">
                    <a:lumMod val="50000"/>
                  </a:schemeClr>
                </a:solidFill>
              </a:rPr>
              <a:t>Троицкий авиационный технический колледж ГА</a:t>
            </a:r>
          </a:p>
        </p:txBody>
      </p:sp>
      <p:sp>
        <p:nvSpPr>
          <p:cNvPr id="2" name="Заголовок 1"/>
          <p:cNvSpPr>
            <a:spLocks noGrp="1"/>
          </p:cNvSpPr>
          <p:nvPr>
            <p:ph type="ctrTitle"/>
          </p:nvPr>
        </p:nvSpPr>
        <p:spPr>
          <a:xfrm>
            <a:off x="323528" y="773997"/>
            <a:ext cx="8820472" cy="710787"/>
          </a:xfrm>
        </p:spPr>
        <p:txBody>
          <a:bodyPr>
            <a:noAutofit/>
          </a:bodyPr>
          <a:lstStyle/>
          <a:p>
            <a:pPr algn="ctr"/>
            <a:r>
              <a:rPr lang="ru-RU" sz="3200" b="1" dirty="0" smtClean="0">
                <a:solidFill>
                  <a:schemeClr val="bg1"/>
                </a:solidFill>
              </a:rPr>
              <a:t>«десять интересных фактов о США.»</a:t>
            </a:r>
            <a:endParaRPr lang="ru-RU" sz="3200" b="1" dirty="0">
              <a:solidFill>
                <a:schemeClr val="bg1"/>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9442"/>
            <a:ext cx="881716" cy="691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6855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1" algn="ctr" rtl="0">
              <a:spcBef>
                <a:spcPct val="0"/>
              </a:spcBef>
            </a:pPr>
            <a:r>
              <a:rPr lang="ru-RU" sz="3600" kern="1200" spc="-100" dirty="0" smtClean="0">
                <a:solidFill>
                  <a:schemeClr val="tx2"/>
                </a:solidFill>
                <a:latin typeface="+mj-lt"/>
                <a:ea typeface="+mj-ea"/>
                <a:cs typeface="+mj-cs"/>
              </a:rPr>
              <a:t>Переведи составь ребусы</a:t>
            </a:r>
            <a:endParaRPr lang="ru-RU" sz="3600" kern="1200" spc="-100" dirty="0">
              <a:solidFill>
                <a:schemeClr val="tx2"/>
              </a:solidFill>
              <a:latin typeface="+mj-lt"/>
              <a:ea typeface="+mj-ea"/>
              <a:cs typeface="+mj-cs"/>
            </a:endParaRPr>
          </a:p>
        </p:txBody>
      </p:sp>
      <p:sp>
        <p:nvSpPr>
          <p:cNvPr id="3" name="Объект 2"/>
          <p:cNvSpPr>
            <a:spLocks noGrp="1"/>
          </p:cNvSpPr>
          <p:nvPr>
            <p:ph idx="1"/>
          </p:nvPr>
        </p:nvSpPr>
        <p:spPr/>
        <p:txBody>
          <a:bodyPr/>
          <a:lstStyle/>
          <a:p>
            <a:pPr fontAlgn="base"/>
            <a:r>
              <a:rPr lang="ru-RU" dirty="0"/>
              <a:t>Соединенные Штаты – страна с рекордным количеством заключенных. К 2012 году на каждые 100 тысяч американцев приходилось по 730 осужденных преступников</a:t>
            </a:r>
            <a:r>
              <a:rPr lang="ru-RU" dirty="0" smtClean="0"/>
              <a:t>.</a:t>
            </a:r>
          </a:p>
          <a:p>
            <a:pPr fontAlgn="base"/>
            <a:r>
              <a:rPr lang="ru-RU" dirty="0"/>
              <a:t>Согласно статистике, американцы с высшим образованием зарабатывают за свою жизнь в среднем на миллион долларов больше, чем их менее образованные сограждане.</a:t>
            </a:r>
          </a:p>
          <a:p>
            <a:pPr fontAlgn="base"/>
            <a:r>
              <a:rPr lang="ru-RU" dirty="0"/>
              <a:t>Больше половины взрослых американцев выпивает хотя бы одну чашку кофе в день.</a:t>
            </a:r>
          </a:p>
          <a:p>
            <a:pPr fontAlgn="base"/>
            <a:endParaRPr lang="ru-RU" dirty="0"/>
          </a:p>
        </p:txBody>
      </p:sp>
    </p:spTree>
    <p:extLst>
      <p:ext uri="{BB962C8B-B14F-4D97-AF65-F5344CB8AC3E}">
        <p14:creationId xmlns:p14="http://schemas.microsoft.com/office/powerpoint/2010/main" val="14165952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13484" y="692696"/>
            <a:ext cx="6573316" cy="1224136"/>
          </a:xfrm>
        </p:spPr>
        <p:txBody>
          <a:bodyPr>
            <a:normAutofit fontScale="90000"/>
          </a:bodyPr>
          <a:lstStyle/>
          <a:p>
            <a:pPr algn="ctr"/>
            <a:r>
              <a:rPr lang="ru-RU" dirty="0" smtClean="0"/>
              <a:t>Переведи числительные на английский и запиши</a:t>
            </a:r>
            <a:endParaRPr lang="ru-RU" dirty="0"/>
          </a:p>
        </p:txBody>
      </p:sp>
      <p:sp>
        <p:nvSpPr>
          <p:cNvPr id="3" name="Объект 2"/>
          <p:cNvSpPr>
            <a:spLocks noGrp="1"/>
          </p:cNvSpPr>
          <p:nvPr>
            <p:ph idx="1"/>
          </p:nvPr>
        </p:nvSpPr>
        <p:spPr>
          <a:xfrm>
            <a:off x="395536" y="2132856"/>
            <a:ext cx="8424936" cy="4344144"/>
          </a:xfrm>
        </p:spPr>
        <p:txBody>
          <a:bodyPr>
            <a:normAutofit/>
          </a:bodyPr>
          <a:lstStyle/>
          <a:p>
            <a:r>
              <a:rPr lang="ru-RU" dirty="0"/>
              <a:t>Площадь самого маленького из 50 американских штатов – Род-Айленда – составляет около 4 тысяч квадратных километров. При этом самый большой штат Аляска, раскинулся на 1,7 млн квадратных километров</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3956721"/>
            <a:ext cx="2942084" cy="2978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5481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Домашняя работа, переведи составь </a:t>
            </a:r>
            <a:r>
              <a:rPr lang="ru-RU" dirty="0" err="1" smtClean="0"/>
              <a:t>кросворд</a:t>
            </a:r>
            <a:r>
              <a:rPr lang="ru-RU" dirty="0" smtClean="0"/>
              <a:t>:</a:t>
            </a:r>
            <a:endParaRPr lang="ru-RU" dirty="0"/>
          </a:p>
        </p:txBody>
      </p:sp>
      <p:sp>
        <p:nvSpPr>
          <p:cNvPr id="3" name="Объект 2"/>
          <p:cNvSpPr>
            <a:spLocks noGrp="1"/>
          </p:cNvSpPr>
          <p:nvPr>
            <p:ph idx="1"/>
          </p:nvPr>
        </p:nvSpPr>
        <p:spPr/>
        <p:txBody>
          <a:bodyPr>
            <a:normAutofit fontScale="70000" lnSpcReduction="20000"/>
          </a:bodyPr>
          <a:lstStyle/>
          <a:p>
            <a:pPr fontAlgn="base"/>
            <a:r>
              <a:rPr lang="ru-RU" dirty="0"/>
              <a:t>Больше половины жителей США (63%) не в состоянии найти на карте Ирак. С поиском Афганистана справляется только один из 10 американцев.</a:t>
            </a:r>
          </a:p>
          <a:p>
            <a:pPr fontAlgn="base"/>
            <a:r>
              <a:rPr lang="ru-RU" dirty="0"/>
              <a:t>Отцы-основатели США составили декларацию независимости на бумаге из конопли.</a:t>
            </a:r>
          </a:p>
          <a:p>
            <a:pPr fontAlgn="base"/>
            <a:r>
              <a:rPr lang="ru-RU" dirty="0"/>
              <a:t>Согласно опросам, 13% американцев считает, что Солнце вращается вокруг Земли. По понятным причинам это в основном малообразованные жители местной сельской глубинки.</a:t>
            </a:r>
          </a:p>
          <a:p>
            <a:pPr fontAlgn="base"/>
            <a:r>
              <a:rPr lang="ru-RU" dirty="0"/>
              <a:t>На Гавайях расположен самый высокий горный пик в мире – высота подводного вулкана </a:t>
            </a:r>
            <a:r>
              <a:rPr lang="ru-RU" dirty="0" err="1"/>
              <a:t>Мауна-Кеа</a:t>
            </a:r>
            <a:r>
              <a:rPr lang="ru-RU" dirty="0"/>
              <a:t> с учетом его подводной части позволяет ему превзойти Эверест почти на 2 километра </a:t>
            </a:r>
            <a:endParaRPr lang="ru-RU" dirty="0" smtClean="0"/>
          </a:p>
          <a:p>
            <a:pPr fontAlgn="base"/>
            <a:r>
              <a:rPr lang="ru-RU" dirty="0" smtClean="0"/>
              <a:t>Каждая </a:t>
            </a:r>
            <a:r>
              <a:rPr lang="ru-RU" dirty="0"/>
              <a:t>восьмая семья в США была создана благодаря знакомству в интернете.</a:t>
            </a:r>
          </a:p>
          <a:p>
            <a:pPr fontAlgn="base"/>
            <a:r>
              <a:rPr lang="ru-RU" dirty="0"/>
              <a:t>Госдолг США ежечасно увеличивается на 150 тысяч долларов.</a:t>
            </a:r>
          </a:p>
          <a:p>
            <a:pPr fontAlgn="base"/>
            <a:r>
              <a:rPr lang="ru-RU" dirty="0"/>
              <a:t>Знаменитая Статуя Свободы была в конце XIX века подарена американцам Францией. Ее спроектировал будущий (на тот момент) создатель Эйфелевой башни Гюстав Эйфель </a:t>
            </a:r>
            <a:r>
              <a:rPr lang="ru-RU" dirty="0" smtClean="0"/>
              <a:t>В </a:t>
            </a:r>
            <a:r>
              <a:rPr lang="ru-RU" dirty="0"/>
              <a:t>Лас-Вегасе на 8 горожан приходится 1 игровой автомат.</a:t>
            </a:r>
          </a:p>
          <a:p>
            <a:pPr fontAlgn="base"/>
            <a:r>
              <a:rPr lang="ru-RU" dirty="0"/>
              <a:t>Ежегодно около 250 тысяч жителей США систематически избивают их жены.</a:t>
            </a:r>
          </a:p>
          <a:p>
            <a:endParaRPr lang="ru-RU" dirty="0"/>
          </a:p>
        </p:txBody>
      </p:sp>
    </p:spTree>
    <p:extLst>
      <p:ext uri="{BB962C8B-B14F-4D97-AF65-F5344CB8AC3E}">
        <p14:creationId xmlns:p14="http://schemas.microsoft.com/office/powerpoint/2010/main" val="4185604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1)">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СПИСОК ЛИТЕРАТУРЫ</a:t>
            </a:r>
            <a:endParaRPr lang="ru-RU" dirty="0"/>
          </a:p>
        </p:txBody>
      </p:sp>
      <p:sp>
        <p:nvSpPr>
          <p:cNvPr id="3" name="Объект 2"/>
          <p:cNvSpPr>
            <a:spLocks noGrp="1"/>
          </p:cNvSpPr>
          <p:nvPr>
            <p:ph idx="1"/>
          </p:nvPr>
        </p:nvSpPr>
        <p:spPr/>
        <p:txBody>
          <a:bodyPr>
            <a:normAutofit fontScale="92500"/>
          </a:bodyPr>
          <a:lstStyle/>
          <a:p>
            <a:r>
              <a:rPr lang="ru-RU" dirty="0"/>
              <a:t>1.	</a:t>
            </a:r>
            <a:r>
              <a:rPr lang="ru-RU" dirty="0" err="1"/>
              <a:t>WikipediA:Phrase</a:t>
            </a:r>
            <a:r>
              <a:rPr lang="ru-RU" dirty="0"/>
              <a:t> Электронный ресурс [http://ru.lingvo.wikia. </a:t>
            </a:r>
            <a:r>
              <a:rPr lang="ru-RU" dirty="0" err="1"/>
              <a:t>com</a:t>
            </a:r>
            <a:r>
              <a:rPr lang="ru-RU" dirty="0"/>
              <a:t>/</a:t>
            </a:r>
            <a:r>
              <a:rPr lang="ru-RU" dirty="0" err="1"/>
              <a:t>wiki</a:t>
            </a:r>
            <a:r>
              <a:rPr lang="ru-RU" dirty="0"/>
              <a:t>/% D0%A1%D0%BB%D0%BE%D0%B2%D0%BE%D1%81%D0%BE%D1%87%D0%B5%D1%82%D0%B0%D0%BD%D0%B8%D0%B5_%D0%B8_%D0%B5%D0%B3%D0%BE_%D1%84%D1%83%D0%BD%D0%BA%D1%86%D0%B8%D0%B8]</a:t>
            </a:r>
          </a:p>
          <a:p>
            <a:r>
              <a:rPr lang="ru-RU" dirty="0"/>
              <a:t>2.	</a:t>
            </a:r>
            <a:r>
              <a:rPr lang="ru-RU" dirty="0" err="1"/>
              <a:t>WikipediA:Phrase</a:t>
            </a:r>
            <a:r>
              <a:rPr lang="ru-RU" dirty="0"/>
              <a:t> Электронный ресурс </a:t>
            </a:r>
            <a:r>
              <a:rPr lang="ru-RU" dirty="0" err="1"/>
              <a:t>ВикипедиЯ</a:t>
            </a:r>
            <a:r>
              <a:rPr lang="ru-RU" dirty="0"/>
              <a:t>: Грамматика составляющих дата обращения 11.10.2015</a:t>
            </a:r>
          </a:p>
          <a:p>
            <a:r>
              <a:rPr lang="ru-RU" dirty="0"/>
              <a:t>3.	</a:t>
            </a:r>
            <a:r>
              <a:rPr lang="ru-RU" dirty="0" err="1"/>
              <a:t>Аракин</a:t>
            </a:r>
            <a:r>
              <a:rPr lang="ru-RU" dirty="0"/>
              <a:t> В. Д. Сравнительная типология английского и русского языков. Л., «Просвещение», 1979.</a:t>
            </a:r>
          </a:p>
          <a:p>
            <a:r>
              <a:rPr lang="ru-RU" dirty="0"/>
              <a:t>4.	Ахманова О. С. Вопросы грамматического строя. М.: Изд-во АН СССР; 1955. – с. 452-462.</a:t>
            </a:r>
          </a:p>
          <a:p>
            <a:r>
              <a:rPr lang="ru-RU" dirty="0"/>
              <a:t>5.	</a:t>
            </a:r>
          </a:p>
        </p:txBody>
      </p:sp>
    </p:spTree>
    <p:extLst>
      <p:ext uri="{BB962C8B-B14F-4D97-AF65-F5344CB8AC3E}">
        <p14:creationId xmlns:p14="http://schemas.microsoft.com/office/powerpoint/2010/main" val="3698786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12916003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Целью данной работы </a:t>
            </a:r>
          </a:p>
        </p:txBody>
      </p:sp>
      <p:sp>
        <p:nvSpPr>
          <p:cNvPr id="3" name="Объект 2"/>
          <p:cNvSpPr>
            <a:spLocks noGrp="1"/>
          </p:cNvSpPr>
          <p:nvPr>
            <p:ph idx="1"/>
          </p:nvPr>
        </p:nvSpPr>
        <p:spPr/>
        <p:txBody>
          <a:bodyPr/>
          <a:lstStyle/>
          <a:p>
            <a:pPr algn="just"/>
            <a:r>
              <a:rPr lang="ru-RU" dirty="0" smtClean="0"/>
              <a:t>является </a:t>
            </a:r>
            <a:r>
              <a:rPr lang="ru-RU" dirty="0"/>
              <a:t>рассмотрение </a:t>
            </a:r>
            <a:r>
              <a:rPr lang="ru-RU" dirty="0" smtClean="0"/>
              <a:t>интересных фактов США. </a:t>
            </a:r>
            <a:r>
              <a:rPr lang="ru-RU" dirty="0"/>
              <a:t>Для выполнения данной цели необходимо выполнить следующие задачи:</a:t>
            </a:r>
          </a:p>
          <a:p>
            <a:r>
              <a:rPr lang="ru-RU" dirty="0"/>
              <a:t>1.	Рассмотреть </a:t>
            </a:r>
            <a:r>
              <a:rPr lang="ru-RU" dirty="0" smtClean="0"/>
              <a:t>культурные ценности.</a:t>
            </a:r>
          </a:p>
          <a:p>
            <a:r>
              <a:rPr lang="ru-RU" dirty="0" smtClean="0"/>
              <a:t>2</a:t>
            </a:r>
            <a:r>
              <a:rPr lang="ru-RU" dirty="0"/>
              <a:t>.	</a:t>
            </a:r>
            <a:r>
              <a:rPr lang="ru-RU" dirty="0" smtClean="0"/>
              <a:t>Научиться </a:t>
            </a:r>
            <a:r>
              <a:rPr lang="ru-RU" dirty="0"/>
              <a:t>разбирать предложения </a:t>
            </a:r>
            <a:endParaRPr lang="ru-RU" dirty="0" smtClean="0"/>
          </a:p>
          <a:p>
            <a:r>
              <a:rPr lang="ru-RU" dirty="0" smtClean="0"/>
              <a:t>3. Научиться пересказывать, </a:t>
            </a:r>
            <a:r>
              <a:rPr lang="ru-RU" smtClean="0"/>
              <a:t>правильно переводить.</a:t>
            </a:r>
            <a:endParaRPr lang="ru-RU" dirty="0"/>
          </a:p>
        </p:txBody>
      </p:sp>
    </p:spTree>
    <p:extLst>
      <p:ext uri="{BB962C8B-B14F-4D97-AF65-F5344CB8AC3E}">
        <p14:creationId xmlns:p14="http://schemas.microsoft.com/office/powerpoint/2010/main" val="1537235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432" y="1052736"/>
            <a:ext cx="8229600" cy="2448272"/>
          </a:xfrm>
        </p:spPr>
        <p:txBody>
          <a:bodyPr>
            <a:normAutofit/>
          </a:bodyPr>
          <a:lstStyle/>
          <a:p>
            <a:r>
              <a:rPr lang="en-US" dirty="0"/>
              <a:t>The United States of America is the fourth largest country in the world (after Russia, Canada and China).</a:t>
            </a:r>
            <a:endParaRPr lang="ru-RU"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8868" b="3125"/>
          <a:stretch/>
        </p:blipFill>
        <p:spPr bwMode="auto">
          <a:xfrm>
            <a:off x="0" y="4077730"/>
            <a:ext cx="9144000" cy="278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4527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err="1" smtClean="0"/>
              <a:t>Переведте</a:t>
            </a:r>
            <a:r>
              <a:rPr lang="ru-RU" dirty="0" smtClean="0"/>
              <a:t> с помощью словаря:</a:t>
            </a:r>
            <a:endParaRPr lang="ru-RU" dirty="0"/>
          </a:p>
        </p:txBody>
      </p:sp>
      <p:sp>
        <p:nvSpPr>
          <p:cNvPr id="3" name="Объект 2"/>
          <p:cNvSpPr>
            <a:spLocks noGrp="1"/>
          </p:cNvSpPr>
          <p:nvPr>
            <p:ph idx="1"/>
          </p:nvPr>
        </p:nvSpPr>
        <p:spPr/>
        <p:txBody>
          <a:bodyPr/>
          <a:lstStyle/>
          <a:p>
            <a:pPr algn="just"/>
            <a:r>
              <a:rPr lang="ru-RU" dirty="0"/>
              <a:t>США – крупнейшая мировая экономика по номинальному размеру ВВП (в 2016 году он достигал 18,5 трлн долларов). При этом государственный долг государства составляет почти 20 трлн долларов.</a:t>
            </a:r>
          </a:p>
          <a:p>
            <a:endParaRPr lang="ru-RU" dirty="0" smtClean="0"/>
          </a:p>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967" y="3356992"/>
            <a:ext cx="3156942" cy="3156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47310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Переведи английские слова</a:t>
            </a:r>
            <a:br>
              <a:rPr lang="ru-RU" dirty="0" smtClean="0"/>
            </a:br>
            <a:r>
              <a:rPr lang="ru-RU" dirty="0" smtClean="0"/>
              <a:t>(для проверки нажми на текст)</a:t>
            </a:r>
            <a:endParaRPr lang="ru-RU" dirty="0"/>
          </a:p>
        </p:txBody>
      </p:sp>
      <p:sp>
        <p:nvSpPr>
          <p:cNvPr id="3" name="Объект 2"/>
          <p:cNvSpPr>
            <a:spLocks noGrp="1"/>
          </p:cNvSpPr>
          <p:nvPr>
            <p:ph idx="1"/>
          </p:nvPr>
        </p:nvSpPr>
        <p:spPr>
          <a:xfrm>
            <a:off x="107504" y="1196752"/>
            <a:ext cx="8424936" cy="4876800"/>
          </a:xfrm>
        </p:spPr>
        <p:txBody>
          <a:bodyPr>
            <a:normAutofit/>
          </a:bodyPr>
          <a:lstStyle/>
          <a:p>
            <a:pPr algn="just"/>
            <a:endParaRPr lang="ru-RU" dirty="0"/>
          </a:p>
          <a:p>
            <a:pPr marL="0" indent="0" algn="just">
              <a:buNone/>
            </a:pPr>
            <a:r>
              <a:rPr lang="ru-RU" dirty="0"/>
              <a:t>В Соединенных Штатах нет </a:t>
            </a:r>
            <a:endParaRPr lang="ru-RU" dirty="0" smtClean="0"/>
          </a:p>
          <a:p>
            <a:pPr marL="0" indent="0" algn="just">
              <a:buNone/>
            </a:pPr>
            <a:r>
              <a:rPr lang="ru-RU" dirty="0" smtClean="0"/>
              <a:t>официального </a:t>
            </a:r>
            <a:r>
              <a:rPr lang="ru-RU" dirty="0"/>
              <a:t>государственного языка, </a:t>
            </a:r>
            <a:endParaRPr lang="ru-RU" dirty="0" smtClean="0"/>
          </a:p>
          <a:p>
            <a:pPr marL="0" indent="0" algn="just">
              <a:buNone/>
            </a:pPr>
            <a:r>
              <a:rPr lang="ru-RU" dirty="0" smtClean="0"/>
              <a:t>хотя </a:t>
            </a:r>
            <a:r>
              <a:rPr lang="ru-RU" dirty="0"/>
              <a:t>большая часть населения использует американскую </a:t>
            </a:r>
            <a:r>
              <a:rPr lang="ru-RU" dirty="0" smtClean="0"/>
              <a:t>	месте </a:t>
            </a:r>
            <a:r>
              <a:rPr lang="ru-RU" dirty="0"/>
              <a:t>по популярности и распространённости стоит </a:t>
            </a:r>
            <a:endParaRPr lang="ru-RU" dirty="0" smtClean="0"/>
          </a:p>
          <a:p>
            <a:pPr marL="0" indent="0" algn="just">
              <a:buNone/>
            </a:pPr>
            <a:r>
              <a:rPr lang="ru-RU" dirty="0" smtClean="0"/>
              <a:t>испанский </a:t>
            </a:r>
            <a:r>
              <a:rPr lang="ru-RU" dirty="0"/>
              <a:t>язык</a:t>
            </a:r>
            <a:r>
              <a:rPr lang="ru-RU" dirty="0" smtClean="0"/>
              <a:t>.</a:t>
            </a:r>
          </a:p>
          <a:p>
            <a:pPr marL="0" indent="0" algn="just">
              <a:buNone/>
            </a:pPr>
            <a:r>
              <a:rPr lang="ru-RU" dirty="0" smtClean="0"/>
              <a:t> </a:t>
            </a:r>
            <a:r>
              <a:rPr lang="ru-RU" dirty="0"/>
              <a:t>Почти везде все вывески и объявления пишутся сразу на обоих этих </a:t>
            </a:r>
            <a:r>
              <a:rPr lang="ru-RU" dirty="0" smtClean="0"/>
              <a:t>языках</a:t>
            </a:r>
          </a:p>
          <a:p>
            <a:pPr algn="just"/>
            <a:endParaRPr lang="ru-RU" dirty="0"/>
          </a:p>
        </p:txBody>
      </p:sp>
      <p:grpSp>
        <p:nvGrpSpPr>
          <p:cNvPr id="6" name="Группа 5"/>
          <p:cNvGrpSpPr/>
          <p:nvPr/>
        </p:nvGrpSpPr>
        <p:grpSpPr>
          <a:xfrm>
            <a:off x="149220" y="2089393"/>
            <a:ext cx="5688632" cy="457200"/>
            <a:chOff x="395536" y="2060848"/>
            <a:chExt cx="5688632" cy="457200"/>
          </a:xfrm>
        </p:grpSpPr>
        <p:sp>
          <p:nvSpPr>
            <p:cNvPr id="4" name="Прямоугольник 3"/>
            <p:cNvSpPr/>
            <p:nvPr/>
          </p:nvSpPr>
          <p:spPr>
            <a:xfrm>
              <a:off x="395536" y="2060848"/>
              <a:ext cx="5688632"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539552" y="2089393"/>
              <a:ext cx="4963031" cy="400110"/>
            </a:xfrm>
            <a:prstGeom prst="rect">
              <a:avLst/>
            </a:prstGeom>
            <a:noFill/>
          </p:spPr>
          <p:txBody>
            <a:bodyPr wrap="square" lIns="91440" tIns="45720" rIns="91440" bIns="45720">
              <a:spAutoFit/>
            </a:bodyPr>
            <a:lstStyle/>
            <a:p>
              <a:pPr algn="ct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official language</a:t>
              </a:r>
              <a:endParaRPr lang="ru-RU"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11" name="Группа 10"/>
          <p:cNvGrpSpPr/>
          <p:nvPr/>
        </p:nvGrpSpPr>
        <p:grpSpPr>
          <a:xfrm>
            <a:off x="176751" y="3717032"/>
            <a:ext cx="5688632" cy="457200"/>
            <a:chOff x="176751" y="3717032"/>
            <a:chExt cx="5688632" cy="457200"/>
          </a:xfrm>
        </p:grpSpPr>
        <p:sp>
          <p:nvSpPr>
            <p:cNvPr id="9" name="Прямоугольник 8"/>
            <p:cNvSpPr/>
            <p:nvPr/>
          </p:nvSpPr>
          <p:spPr>
            <a:xfrm>
              <a:off x="176751" y="3717032"/>
              <a:ext cx="5688632"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a:off x="320767" y="3745577"/>
              <a:ext cx="4963031" cy="400110"/>
            </a:xfrm>
            <a:prstGeom prst="rect">
              <a:avLst/>
            </a:prstGeom>
            <a:noFill/>
          </p:spPr>
          <p:txBody>
            <a:bodyPr wrap="square" lIns="91440" tIns="45720" rIns="91440" bIns="45720">
              <a:spAutoFit/>
            </a:bodyPr>
            <a:lstStyle/>
            <a:p>
              <a:pPr algn="ctr"/>
              <a:r>
                <a:rPr lang="en-US" sz="2000" dirty="0"/>
                <a:t>Spanish language</a:t>
              </a:r>
              <a:endParaRPr lang="ru-RU"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945040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	</a:t>
            </a:r>
            <a:r>
              <a:rPr lang="ru-RU" dirty="0" smtClean="0"/>
              <a:t>Найди ошибку (и) в переводе    </a:t>
            </a:r>
            <a:endParaRPr lang="ru-RU" dirty="0"/>
          </a:p>
        </p:txBody>
      </p:sp>
      <p:sp>
        <p:nvSpPr>
          <p:cNvPr id="3" name="Объект 2"/>
          <p:cNvSpPr>
            <a:spLocks noGrp="1"/>
          </p:cNvSpPr>
          <p:nvPr>
            <p:ph idx="1"/>
          </p:nvPr>
        </p:nvSpPr>
        <p:spPr/>
        <p:txBody>
          <a:bodyPr/>
          <a:lstStyle/>
          <a:p>
            <a:pPr fontAlgn="base"/>
            <a:r>
              <a:rPr lang="ru-RU" dirty="0"/>
              <a:t>Россия продала Штатам Аляску всего за 7,2 млн долларов.</a:t>
            </a:r>
          </a:p>
          <a:p>
            <a:endParaRPr lang="ru-RU" dirty="0" smtClean="0"/>
          </a:p>
          <a:p>
            <a:endParaRPr lang="ru-RU" dirty="0"/>
          </a:p>
          <a:p>
            <a:endParaRPr lang="ru-RU" dirty="0" smtClean="0"/>
          </a:p>
          <a:p>
            <a:r>
              <a:rPr lang="en-US" dirty="0"/>
              <a:t>Russia sold Alaska to the States for only $ 7.2 million.</a:t>
            </a:r>
            <a:endParaRPr lang="ru-RU" dirty="0"/>
          </a:p>
        </p:txBody>
      </p:sp>
    </p:spTree>
    <p:extLst>
      <p:ext uri="{BB962C8B-B14F-4D97-AF65-F5344CB8AC3E}">
        <p14:creationId xmlns:p14="http://schemas.microsoft.com/office/powerpoint/2010/main" val="2969222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1" algn="l" rtl="0">
              <a:spcBef>
                <a:spcPct val="0"/>
              </a:spcBef>
            </a:pPr>
            <a:r>
              <a:rPr lang="ru-RU" sz="4000" kern="1200" spc="-100" dirty="0" smtClean="0">
                <a:solidFill>
                  <a:schemeClr val="tx2"/>
                </a:solidFill>
                <a:latin typeface="+mj-lt"/>
                <a:ea typeface="+mj-ea"/>
                <a:cs typeface="+mj-cs"/>
              </a:rPr>
              <a:t>Переведи, расскажи о чем речь</a:t>
            </a:r>
            <a:endParaRPr lang="ru-RU" sz="4000" kern="1200" spc="-100" dirty="0">
              <a:solidFill>
                <a:schemeClr val="tx2"/>
              </a:solidFill>
              <a:latin typeface="+mj-lt"/>
              <a:ea typeface="+mj-ea"/>
              <a:cs typeface="+mj-cs"/>
            </a:endParaRPr>
          </a:p>
        </p:txBody>
      </p:sp>
      <p:sp>
        <p:nvSpPr>
          <p:cNvPr id="3" name="Объект 2"/>
          <p:cNvSpPr>
            <a:spLocks noGrp="1"/>
          </p:cNvSpPr>
          <p:nvPr>
            <p:ph idx="1"/>
          </p:nvPr>
        </p:nvSpPr>
        <p:spPr/>
        <p:txBody>
          <a:bodyPr>
            <a:normAutofit/>
          </a:bodyPr>
          <a:lstStyle/>
          <a:p>
            <a:r>
              <a:rPr lang="ru-RU" dirty="0"/>
              <a:t> США – единственное развитое государство мира, не обеспечивающее своих граждан бесплатной медицинской помощью. </a:t>
            </a:r>
            <a:endParaRPr lang="ru-RU" dirty="0" smtClean="0"/>
          </a:p>
          <a:p>
            <a:r>
              <a:rPr lang="ru-RU" dirty="0" smtClean="0"/>
              <a:t>Исследование </a:t>
            </a:r>
            <a:r>
              <a:rPr lang="ru-RU" dirty="0"/>
              <a:t>гарвардских ученых показало, что ежегодно из-за отсутствия денег на медицинскую страховку умирает почти 45 тысяч американцев.</a:t>
            </a:r>
          </a:p>
          <a:p>
            <a:endParaRPr lang="ru-RU" dirty="0"/>
          </a:p>
        </p:txBody>
      </p:sp>
      <p:grpSp>
        <p:nvGrpSpPr>
          <p:cNvPr id="6" name="Группа 5"/>
          <p:cNvGrpSpPr/>
          <p:nvPr/>
        </p:nvGrpSpPr>
        <p:grpSpPr>
          <a:xfrm>
            <a:off x="176284" y="2895327"/>
            <a:ext cx="8819656" cy="1224136"/>
            <a:chOff x="-215208" y="2852936"/>
            <a:chExt cx="8819656" cy="1224136"/>
          </a:xfrm>
        </p:grpSpPr>
        <p:sp>
          <p:nvSpPr>
            <p:cNvPr id="4" name="Прямоугольник 3"/>
            <p:cNvSpPr/>
            <p:nvPr/>
          </p:nvSpPr>
          <p:spPr>
            <a:xfrm>
              <a:off x="179512" y="2852936"/>
              <a:ext cx="842493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215208" y="2967335"/>
              <a:ext cx="8243592" cy="923330"/>
            </a:xfrm>
            <a:prstGeom prst="rect">
              <a:avLst/>
            </a:prstGeom>
            <a:noFill/>
          </p:spPr>
          <p:txBody>
            <a:bodyPr wrap="square" lIns="91440" tIns="45720" rIns="91440" bIns="45720">
              <a:spAutoFit/>
            </a:bodyPr>
            <a:lstStyle/>
            <a:p>
              <a:pPr algn="ctr"/>
              <a:r>
                <a:rPr lang="ru-R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Проверка</a:t>
              </a:r>
              <a:endParaRPr lang="ru-R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7" name="Прямоугольник 6"/>
          <p:cNvSpPr/>
          <p:nvPr/>
        </p:nvSpPr>
        <p:spPr>
          <a:xfrm>
            <a:off x="755576" y="4797152"/>
            <a:ext cx="7661072" cy="646331"/>
          </a:xfrm>
          <a:prstGeom prst="rect">
            <a:avLst/>
          </a:prstGeom>
        </p:spPr>
        <p:txBody>
          <a:bodyPr wrap="none">
            <a:spAutoFit/>
          </a:bodyPr>
          <a:lstStyle/>
          <a:p>
            <a:r>
              <a:rPr lang="en-US" dirty="0" smtClean="0"/>
              <a:t>Analysis</a:t>
            </a:r>
            <a:r>
              <a:rPr lang="ru-RU" dirty="0" smtClean="0"/>
              <a:t> </a:t>
            </a:r>
            <a:r>
              <a:rPr lang="en-US" dirty="0" smtClean="0"/>
              <a:t>scientist</a:t>
            </a:r>
            <a:r>
              <a:rPr lang="ru-RU" dirty="0" smtClean="0"/>
              <a:t> </a:t>
            </a:r>
            <a:r>
              <a:rPr lang="en-US" dirty="0" smtClean="0"/>
              <a:t>show</a:t>
            </a:r>
            <a:r>
              <a:rPr lang="ru-RU" dirty="0" smtClean="0"/>
              <a:t> </a:t>
            </a:r>
            <a:r>
              <a:rPr lang="en-US" dirty="0" smtClean="0"/>
              <a:t>annual</a:t>
            </a:r>
            <a:r>
              <a:rPr lang="ru-RU" dirty="0" smtClean="0"/>
              <a:t> </a:t>
            </a:r>
            <a:r>
              <a:rPr lang="en-US" dirty="0" smtClean="0"/>
              <a:t>deficiency</a:t>
            </a:r>
            <a:r>
              <a:rPr lang="ru-RU" dirty="0" smtClean="0"/>
              <a:t> </a:t>
            </a:r>
            <a:r>
              <a:rPr lang="en-US" dirty="0" smtClean="0"/>
              <a:t>money</a:t>
            </a:r>
            <a:r>
              <a:rPr lang="ru-RU" dirty="0" smtClean="0"/>
              <a:t> </a:t>
            </a:r>
            <a:r>
              <a:rPr lang="en-US" dirty="0"/>
              <a:t>health </a:t>
            </a:r>
            <a:r>
              <a:rPr lang="en-US" dirty="0" smtClean="0"/>
              <a:t>service</a:t>
            </a:r>
            <a:r>
              <a:rPr lang="ru-RU" dirty="0" smtClean="0"/>
              <a:t> </a:t>
            </a:r>
            <a:r>
              <a:rPr lang="en-US" dirty="0"/>
              <a:t>to go the </a:t>
            </a:r>
            <a:endParaRPr lang="ru-RU" dirty="0" smtClean="0"/>
          </a:p>
          <a:p>
            <a:r>
              <a:rPr lang="en-US" dirty="0" smtClean="0"/>
              <a:t>way </a:t>
            </a:r>
            <a:r>
              <a:rPr lang="en-US" dirty="0"/>
              <a:t>of all the earth </a:t>
            </a:r>
            <a:r>
              <a:rPr lang="ru-RU" dirty="0" smtClean="0"/>
              <a:t>45 </a:t>
            </a:r>
            <a:r>
              <a:rPr lang="en-US" dirty="0"/>
              <a:t>thousands of </a:t>
            </a:r>
            <a:r>
              <a:rPr lang="en-US" dirty="0" smtClean="0"/>
              <a:t>people</a:t>
            </a:r>
            <a:r>
              <a:rPr lang="ru-RU" dirty="0" smtClean="0"/>
              <a:t>.</a:t>
            </a:r>
            <a:endParaRPr lang="ru-RU" dirty="0"/>
          </a:p>
        </p:txBody>
      </p:sp>
    </p:spTree>
    <p:extLst>
      <p:ext uri="{BB962C8B-B14F-4D97-AF65-F5344CB8AC3E}">
        <p14:creationId xmlns:p14="http://schemas.microsoft.com/office/powerpoint/2010/main" val="21011885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Переведи составь пересказ</a:t>
            </a:r>
            <a:endParaRPr lang="ru-RU" dirty="0"/>
          </a:p>
        </p:txBody>
      </p:sp>
      <p:sp>
        <p:nvSpPr>
          <p:cNvPr id="3" name="Объект 2"/>
          <p:cNvSpPr>
            <a:spLocks noGrp="1"/>
          </p:cNvSpPr>
          <p:nvPr>
            <p:ph idx="1"/>
          </p:nvPr>
        </p:nvSpPr>
        <p:spPr/>
        <p:txBody>
          <a:bodyPr/>
          <a:lstStyle/>
          <a:p>
            <a:r>
              <a:rPr lang="en-US" dirty="0"/>
              <a:t>It is situated in the central part of the North American Continent. It also includes Alaska and Hawaii. The USA borders on Canada in the north and on Mexico on the south. The total area of the country is more than nine million square kilometers.</a:t>
            </a:r>
          </a:p>
          <a:p>
            <a:r>
              <a:rPr lang="en-US" dirty="0"/>
              <a:t/>
            </a:r>
            <a:br>
              <a:rPr lang="en-US" dirty="0"/>
            </a:br>
            <a:r>
              <a:rPr lang="en-US" dirty="0"/>
              <a:t>It is washed by the Pacific Ocean in the west and the Atlantic Ocean and the Gulf of Mexico in the </a:t>
            </a:r>
            <a:r>
              <a:rPr lang="en-US" dirty="0" smtClean="0"/>
              <a:t>east</a:t>
            </a:r>
            <a:r>
              <a:rPr lang="ru-RU" dirty="0" smtClean="0"/>
              <a:t>.</a:t>
            </a:r>
          </a:p>
          <a:p>
            <a:r>
              <a:rPr lang="en-US" dirty="0"/>
              <a:t>It is a very large country, so the climate is different from state to state. It is mostly temperate but tropical in Hawaii and Florida, and arctic in Alaska</a:t>
            </a:r>
            <a:r>
              <a:rPr lang="en-US" dirty="0" smtClean="0"/>
              <a:t>.</a:t>
            </a:r>
            <a:endParaRPr lang="ru-RU" dirty="0" smtClean="0"/>
          </a:p>
          <a:p>
            <a:endParaRPr lang="ru-RU" dirty="0"/>
          </a:p>
        </p:txBody>
      </p:sp>
    </p:spTree>
    <p:extLst>
      <p:ext uri="{BB962C8B-B14F-4D97-AF65-F5344CB8AC3E}">
        <p14:creationId xmlns:p14="http://schemas.microsoft.com/office/powerpoint/2010/main" val="42347946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lgn="ctr"/>
            <a:r>
              <a:rPr lang="ru-RU" dirty="0" smtClean="0"/>
              <a:t>Составь вопросы к тексту</a:t>
            </a:r>
            <a:endParaRPr lang="ru-RU" dirty="0"/>
          </a:p>
        </p:txBody>
      </p:sp>
      <p:sp>
        <p:nvSpPr>
          <p:cNvPr id="3" name="Объект 2"/>
          <p:cNvSpPr>
            <a:spLocks noGrp="1"/>
          </p:cNvSpPr>
          <p:nvPr>
            <p:ph idx="1"/>
          </p:nvPr>
        </p:nvSpPr>
        <p:spPr/>
        <p:txBody>
          <a:bodyPr/>
          <a:lstStyle/>
          <a:p>
            <a:pPr algn="just"/>
            <a:r>
              <a:rPr lang="en-US" dirty="0"/>
              <a:t>The most important rivers in the USA are the Mississippi, the Colorado, the Ohio and the Hudson River. The main mountain chains are the Cordillera in the west and the Appalachian Mountains in the east. The Great Lakes on the border with Canada are the largest and the deepest in the USA.</a:t>
            </a:r>
            <a:endParaRPr lang="ru-RU" dirty="0"/>
          </a:p>
        </p:txBody>
      </p:sp>
    </p:spTree>
    <p:extLst>
      <p:ext uri="{BB962C8B-B14F-4D97-AF65-F5344CB8AC3E}">
        <p14:creationId xmlns:p14="http://schemas.microsoft.com/office/powerpoint/2010/main" val="2111615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Ясность">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124</TotalTime>
  <Words>542</Words>
  <Application>Microsoft Office PowerPoint</Application>
  <PresentationFormat>Экран (4:3)</PresentationFormat>
  <Paragraphs>60</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Ясность</vt:lpstr>
      <vt:lpstr>«десять интересных фактов о США.»</vt:lpstr>
      <vt:lpstr>Целью данной работы </vt:lpstr>
      <vt:lpstr>The United States of America is the fourth largest country in the world (after Russia, Canada and China).</vt:lpstr>
      <vt:lpstr>Переведте с помощью словаря:</vt:lpstr>
      <vt:lpstr>Переведи английские слова (для проверки нажми на текст)</vt:lpstr>
      <vt:lpstr> Найди ошибку (и) в переводе    </vt:lpstr>
      <vt:lpstr>Переведи, расскажи о чем речь</vt:lpstr>
      <vt:lpstr>Переведи составь пересказ</vt:lpstr>
      <vt:lpstr>Составь вопросы к тексту</vt:lpstr>
      <vt:lpstr>Переведи составь ребусы</vt:lpstr>
      <vt:lpstr>Переведи числительные на английский и запиши</vt:lpstr>
      <vt:lpstr>Домашняя работа, переведи составь кросворд:</vt:lpstr>
      <vt:lpstr>СПИСОК ЛИТЕРАТУРЫ</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Олег</dc:creator>
  <cp:lastModifiedBy>User</cp:lastModifiedBy>
  <cp:revision>15</cp:revision>
  <dcterms:created xsi:type="dcterms:W3CDTF">2018-11-20T18:20:30Z</dcterms:created>
  <dcterms:modified xsi:type="dcterms:W3CDTF">2019-02-21T16:17:19Z</dcterms:modified>
</cp:coreProperties>
</file>