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sldIdLst>
    <p:sldId id="256" r:id="rId2"/>
    <p:sldId id="281" r:id="rId3"/>
    <p:sldId id="287" r:id="rId4"/>
    <p:sldId id="288" r:id="rId5"/>
    <p:sldId id="286" r:id="rId6"/>
    <p:sldId id="285" r:id="rId7"/>
    <p:sldId id="28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6" r:id="rId24"/>
    <p:sldId id="275" r:id="rId25"/>
    <p:sldId id="277" r:id="rId26"/>
    <p:sldId id="278" r:id="rId27"/>
    <p:sldId id="279"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6" autoAdjust="0"/>
    <p:restoredTop sz="94343" autoAdjust="0"/>
  </p:normalViewPr>
  <p:slideViewPr>
    <p:cSldViewPr snapToGrid="0">
      <p:cViewPr varScale="1">
        <p:scale>
          <a:sx n="105" d="100"/>
          <a:sy n="105" d="100"/>
        </p:scale>
        <p:origin x="72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4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D325ED-CE68-411D-B02E-3973D5A67D8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492BA029-F283-46A6-AD2D-DF978242FED1}">
      <dgm:prSet phldrT="[Текст]" custT="1">
        <dgm:style>
          <a:lnRef idx="1">
            <a:schemeClr val="accent2"/>
          </a:lnRef>
          <a:fillRef idx="2">
            <a:schemeClr val="accent2"/>
          </a:fillRef>
          <a:effectRef idx="1">
            <a:schemeClr val="accent2"/>
          </a:effectRef>
          <a:fontRef idx="minor">
            <a:schemeClr val="dk1"/>
          </a:fontRef>
        </dgm:style>
      </dgm:prSet>
      <dgm:spPr/>
      <dgm:t>
        <a:bodyPr/>
        <a:lstStyle/>
        <a:p>
          <a:r>
            <a:rPr lang="ru-RU" sz="4400" dirty="0" smtClean="0"/>
            <a:t>Виды пенсионного обеспечения</a:t>
          </a:r>
          <a:endParaRPr lang="ru-RU" sz="4400" dirty="0"/>
        </a:p>
      </dgm:t>
    </dgm:pt>
    <dgm:pt modelId="{AABCC93B-46DE-42E9-A53F-A7C3C01B8D53}" type="parTrans" cxnId="{58E4AA02-79DB-4CF8-9F2C-A1FEC3C16792}">
      <dgm:prSet/>
      <dgm:spPr/>
      <dgm:t>
        <a:bodyPr/>
        <a:lstStyle/>
        <a:p>
          <a:endParaRPr lang="ru-RU" sz="2400"/>
        </a:p>
      </dgm:t>
    </dgm:pt>
    <dgm:pt modelId="{14EF7A75-5831-4D34-B0CD-B55C2CC7CA31}" type="sibTrans" cxnId="{58E4AA02-79DB-4CF8-9F2C-A1FEC3C16792}">
      <dgm:prSet/>
      <dgm:spPr/>
      <dgm:t>
        <a:bodyPr/>
        <a:lstStyle/>
        <a:p>
          <a:endParaRPr lang="ru-RU" sz="2400"/>
        </a:p>
      </dgm:t>
    </dgm:pt>
    <dgm:pt modelId="{B6EAAB8F-E6E9-41A8-A371-60637429385F}">
      <dgm:prSet phldrT="[Текст]" custT="1">
        <dgm:style>
          <a:lnRef idx="1">
            <a:schemeClr val="accent4"/>
          </a:lnRef>
          <a:fillRef idx="2">
            <a:schemeClr val="accent4"/>
          </a:fillRef>
          <a:effectRef idx="1">
            <a:schemeClr val="accent4"/>
          </a:effectRef>
          <a:fontRef idx="minor">
            <a:schemeClr val="dk1"/>
          </a:fontRef>
        </dgm:style>
      </dgm:prSet>
      <dgm:spPr/>
      <dgm:t>
        <a:bodyPr/>
        <a:lstStyle/>
        <a:p>
          <a:r>
            <a:rPr lang="ru-RU" sz="3200" dirty="0" smtClean="0"/>
            <a:t>Государственное пенсионное обеспечение </a:t>
          </a:r>
          <a:endParaRPr lang="ru-RU" sz="3200" dirty="0"/>
        </a:p>
      </dgm:t>
    </dgm:pt>
    <dgm:pt modelId="{B3286877-4844-423B-8AD7-FF524AC3FF40}" type="parTrans" cxnId="{94E5D6F3-C5F0-463A-880A-ABD6665708B0}">
      <dgm:prSet/>
      <dgm:spPr/>
      <dgm:t>
        <a:bodyPr/>
        <a:lstStyle/>
        <a:p>
          <a:endParaRPr lang="ru-RU" sz="2400"/>
        </a:p>
      </dgm:t>
    </dgm:pt>
    <dgm:pt modelId="{CC0C7855-0E48-4451-9182-318B15916CF2}" type="sibTrans" cxnId="{94E5D6F3-C5F0-463A-880A-ABD6665708B0}">
      <dgm:prSet/>
      <dgm:spPr/>
      <dgm:t>
        <a:bodyPr/>
        <a:lstStyle/>
        <a:p>
          <a:endParaRPr lang="ru-RU" sz="2400"/>
        </a:p>
      </dgm:t>
    </dgm:pt>
    <dgm:pt modelId="{66F2FAC2-173C-458E-8CCE-FDD433812C14}">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ru-RU" sz="3200" dirty="0" smtClean="0"/>
            <a:t>Обязательное пенсионное страхование </a:t>
          </a:r>
          <a:endParaRPr lang="ru-RU" sz="3200" dirty="0"/>
        </a:p>
      </dgm:t>
    </dgm:pt>
    <dgm:pt modelId="{2FE63652-2527-4D83-B234-25C043D8356F}" type="parTrans" cxnId="{A90C4127-63D8-4975-82B7-E76F209FFA9C}">
      <dgm:prSet/>
      <dgm:spPr/>
      <dgm:t>
        <a:bodyPr/>
        <a:lstStyle/>
        <a:p>
          <a:endParaRPr lang="ru-RU" sz="2400"/>
        </a:p>
      </dgm:t>
    </dgm:pt>
    <dgm:pt modelId="{84721BA9-C3DF-479F-B002-D227FC457CC7}" type="sibTrans" cxnId="{A90C4127-63D8-4975-82B7-E76F209FFA9C}">
      <dgm:prSet/>
      <dgm:spPr/>
      <dgm:t>
        <a:bodyPr/>
        <a:lstStyle/>
        <a:p>
          <a:endParaRPr lang="ru-RU" sz="2400"/>
        </a:p>
      </dgm:t>
    </dgm:pt>
    <dgm:pt modelId="{D0945142-C426-4681-B71F-AF9D4C295764}">
      <dgm:prSet phldrT="[Текст]" custT="1">
        <dgm:style>
          <a:lnRef idx="1">
            <a:schemeClr val="accent6"/>
          </a:lnRef>
          <a:fillRef idx="2">
            <a:schemeClr val="accent6"/>
          </a:fillRef>
          <a:effectRef idx="1">
            <a:schemeClr val="accent6"/>
          </a:effectRef>
          <a:fontRef idx="minor">
            <a:schemeClr val="dk1"/>
          </a:fontRef>
        </dgm:style>
      </dgm:prSet>
      <dgm:spPr/>
      <dgm:t>
        <a:bodyPr/>
        <a:lstStyle/>
        <a:p>
          <a:r>
            <a:rPr lang="ru-RU" sz="3200" dirty="0" smtClean="0"/>
            <a:t>Негосударственное пенсионное обеспечение </a:t>
          </a:r>
          <a:endParaRPr lang="ru-RU" sz="3200" dirty="0"/>
        </a:p>
      </dgm:t>
    </dgm:pt>
    <dgm:pt modelId="{DC2A9B49-645B-4188-B797-6E2E8A085884}" type="parTrans" cxnId="{F568336E-6B51-4821-9536-B7704BBD3C56}">
      <dgm:prSet/>
      <dgm:spPr/>
      <dgm:t>
        <a:bodyPr/>
        <a:lstStyle/>
        <a:p>
          <a:endParaRPr lang="ru-RU" sz="2400"/>
        </a:p>
      </dgm:t>
    </dgm:pt>
    <dgm:pt modelId="{7604AABA-FBD6-4928-BB63-9F41D515C374}" type="sibTrans" cxnId="{F568336E-6B51-4821-9536-B7704BBD3C56}">
      <dgm:prSet/>
      <dgm:spPr/>
      <dgm:t>
        <a:bodyPr/>
        <a:lstStyle/>
        <a:p>
          <a:endParaRPr lang="ru-RU" sz="2400"/>
        </a:p>
      </dgm:t>
    </dgm:pt>
    <dgm:pt modelId="{2A8972CA-B99B-4665-A6DC-5925AD9E877A}" type="pres">
      <dgm:prSet presAssocID="{0AD325ED-CE68-411D-B02E-3973D5A67D85}" presName="hierChild1" presStyleCnt="0">
        <dgm:presLayoutVars>
          <dgm:orgChart val="1"/>
          <dgm:chPref val="1"/>
          <dgm:dir/>
          <dgm:animOne val="branch"/>
          <dgm:animLvl val="lvl"/>
          <dgm:resizeHandles/>
        </dgm:presLayoutVars>
      </dgm:prSet>
      <dgm:spPr/>
      <dgm:t>
        <a:bodyPr/>
        <a:lstStyle/>
        <a:p>
          <a:endParaRPr lang="ru-RU"/>
        </a:p>
      </dgm:t>
    </dgm:pt>
    <dgm:pt modelId="{43896AB9-A5E9-4F9C-823D-DFB8B4434191}" type="pres">
      <dgm:prSet presAssocID="{492BA029-F283-46A6-AD2D-DF978242FED1}" presName="hierRoot1" presStyleCnt="0">
        <dgm:presLayoutVars>
          <dgm:hierBranch val="init"/>
        </dgm:presLayoutVars>
      </dgm:prSet>
      <dgm:spPr/>
    </dgm:pt>
    <dgm:pt modelId="{1A2F68BD-682B-4F7F-B83F-94C10A71886A}" type="pres">
      <dgm:prSet presAssocID="{492BA029-F283-46A6-AD2D-DF978242FED1}" presName="rootComposite1" presStyleCnt="0"/>
      <dgm:spPr/>
    </dgm:pt>
    <dgm:pt modelId="{DF2FD6F0-104D-4EA3-918C-4A8F1FA3A396}" type="pres">
      <dgm:prSet presAssocID="{492BA029-F283-46A6-AD2D-DF978242FED1}" presName="rootText1" presStyleLbl="node0" presStyleIdx="0" presStyleCnt="1" custScaleX="137306" custScaleY="171610">
        <dgm:presLayoutVars>
          <dgm:chPref val="3"/>
        </dgm:presLayoutVars>
      </dgm:prSet>
      <dgm:spPr/>
      <dgm:t>
        <a:bodyPr/>
        <a:lstStyle/>
        <a:p>
          <a:endParaRPr lang="ru-RU"/>
        </a:p>
      </dgm:t>
    </dgm:pt>
    <dgm:pt modelId="{94F85062-AB49-4D43-8C3D-ABAF352DB56C}" type="pres">
      <dgm:prSet presAssocID="{492BA029-F283-46A6-AD2D-DF978242FED1}" presName="rootConnector1" presStyleLbl="node1" presStyleIdx="0" presStyleCnt="0"/>
      <dgm:spPr/>
      <dgm:t>
        <a:bodyPr/>
        <a:lstStyle/>
        <a:p>
          <a:endParaRPr lang="ru-RU"/>
        </a:p>
      </dgm:t>
    </dgm:pt>
    <dgm:pt modelId="{D45E84AF-A61C-471F-9CF7-6B8C98C6FF6E}" type="pres">
      <dgm:prSet presAssocID="{492BA029-F283-46A6-AD2D-DF978242FED1}" presName="hierChild2" presStyleCnt="0"/>
      <dgm:spPr/>
    </dgm:pt>
    <dgm:pt modelId="{4D50FC70-6590-4CB4-AB11-D228061DC6D5}" type="pres">
      <dgm:prSet presAssocID="{B3286877-4844-423B-8AD7-FF524AC3FF40}" presName="Name37" presStyleLbl="parChTrans1D2" presStyleIdx="0" presStyleCnt="3"/>
      <dgm:spPr/>
      <dgm:t>
        <a:bodyPr/>
        <a:lstStyle/>
        <a:p>
          <a:endParaRPr lang="ru-RU"/>
        </a:p>
      </dgm:t>
    </dgm:pt>
    <dgm:pt modelId="{75FE235A-8225-4856-A2B7-73B08B2AD006}" type="pres">
      <dgm:prSet presAssocID="{B6EAAB8F-E6E9-41A8-A371-60637429385F}" presName="hierRoot2" presStyleCnt="0">
        <dgm:presLayoutVars>
          <dgm:hierBranch val="init"/>
        </dgm:presLayoutVars>
      </dgm:prSet>
      <dgm:spPr/>
    </dgm:pt>
    <dgm:pt modelId="{4B35E18A-349B-4A53-907B-5AB8F50C6A41}" type="pres">
      <dgm:prSet presAssocID="{B6EAAB8F-E6E9-41A8-A371-60637429385F}" presName="rootComposite" presStyleCnt="0"/>
      <dgm:spPr/>
    </dgm:pt>
    <dgm:pt modelId="{EF656A9E-7AB0-4793-9420-921E78345387}" type="pres">
      <dgm:prSet presAssocID="{B6EAAB8F-E6E9-41A8-A371-60637429385F}" presName="rootText" presStyleLbl="node2" presStyleIdx="0" presStyleCnt="3" custScaleX="100046" custScaleY="171362">
        <dgm:presLayoutVars>
          <dgm:chPref val="3"/>
        </dgm:presLayoutVars>
      </dgm:prSet>
      <dgm:spPr/>
      <dgm:t>
        <a:bodyPr/>
        <a:lstStyle/>
        <a:p>
          <a:endParaRPr lang="ru-RU"/>
        </a:p>
      </dgm:t>
    </dgm:pt>
    <dgm:pt modelId="{05874A75-4F28-4CBB-BA8B-2702C429DFF1}" type="pres">
      <dgm:prSet presAssocID="{B6EAAB8F-E6E9-41A8-A371-60637429385F}" presName="rootConnector" presStyleLbl="node2" presStyleIdx="0" presStyleCnt="3"/>
      <dgm:spPr/>
      <dgm:t>
        <a:bodyPr/>
        <a:lstStyle/>
        <a:p>
          <a:endParaRPr lang="ru-RU"/>
        </a:p>
      </dgm:t>
    </dgm:pt>
    <dgm:pt modelId="{101C85F9-8DA2-4B45-8243-0266A3D0EF26}" type="pres">
      <dgm:prSet presAssocID="{B6EAAB8F-E6E9-41A8-A371-60637429385F}" presName="hierChild4" presStyleCnt="0"/>
      <dgm:spPr/>
    </dgm:pt>
    <dgm:pt modelId="{9DC715A8-BCF1-48AA-A39A-129771C432D9}" type="pres">
      <dgm:prSet presAssocID="{B6EAAB8F-E6E9-41A8-A371-60637429385F}" presName="hierChild5" presStyleCnt="0"/>
      <dgm:spPr/>
    </dgm:pt>
    <dgm:pt modelId="{5E4747FE-D597-42D3-8951-2267DD551F5D}" type="pres">
      <dgm:prSet presAssocID="{2FE63652-2527-4D83-B234-25C043D8356F}" presName="Name37" presStyleLbl="parChTrans1D2" presStyleIdx="1" presStyleCnt="3"/>
      <dgm:spPr/>
      <dgm:t>
        <a:bodyPr/>
        <a:lstStyle/>
        <a:p>
          <a:endParaRPr lang="ru-RU"/>
        </a:p>
      </dgm:t>
    </dgm:pt>
    <dgm:pt modelId="{1F3957A4-7C33-45B9-8FAB-F2B2FEAADCA9}" type="pres">
      <dgm:prSet presAssocID="{66F2FAC2-173C-458E-8CCE-FDD433812C14}" presName="hierRoot2" presStyleCnt="0">
        <dgm:presLayoutVars>
          <dgm:hierBranch val="init"/>
        </dgm:presLayoutVars>
      </dgm:prSet>
      <dgm:spPr/>
    </dgm:pt>
    <dgm:pt modelId="{FE7F7510-7F8D-4CE4-81A4-AED87E40817F}" type="pres">
      <dgm:prSet presAssocID="{66F2FAC2-173C-458E-8CCE-FDD433812C14}" presName="rootComposite" presStyleCnt="0"/>
      <dgm:spPr/>
    </dgm:pt>
    <dgm:pt modelId="{412616B4-AB1D-4EFB-818E-E6E2BA047A00}" type="pres">
      <dgm:prSet presAssocID="{66F2FAC2-173C-458E-8CCE-FDD433812C14}" presName="rootText" presStyleLbl="node2" presStyleIdx="1" presStyleCnt="3" custScaleX="118232" custScaleY="170079">
        <dgm:presLayoutVars>
          <dgm:chPref val="3"/>
        </dgm:presLayoutVars>
      </dgm:prSet>
      <dgm:spPr/>
      <dgm:t>
        <a:bodyPr/>
        <a:lstStyle/>
        <a:p>
          <a:endParaRPr lang="ru-RU"/>
        </a:p>
      </dgm:t>
    </dgm:pt>
    <dgm:pt modelId="{AA257E16-B004-4D96-A170-73E2517E65F3}" type="pres">
      <dgm:prSet presAssocID="{66F2FAC2-173C-458E-8CCE-FDD433812C14}" presName="rootConnector" presStyleLbl="node2" presStyleIdx="1" presStyleCnt="3"/>
      <dgm:spPr/>
      <dgm:t>
        <a:bodyPr/>
        <a:lstStyle/>
        <a:p>
          <a:endParaRPr lang="ru-RU"/>
        </a:p>
      </dgm:t>
    </dgm:pt>
    <dgm:pt modelId="{76DCD709-1F79-488A-85CD-DECB0BD06F22}" type="pres">
      <dgm:prSet presAssocID="{66F2FAC2-173C-458E-8CCE-FDD433812C14}" presName="hierChild4" presStyleCnt="0"/>
      <dgm:spPr/>
    </dgm:pt>
    <dgm:pt modelId="{8DC0BBE1-5C20-44B4-9D1E-0B91B4926A04}" type="pres">
      <dgm:prSet presAssocID="{66F2FAC2-173C-458E-8CCE-FDD433812C14}" presName="hierChild5" presStyleCnt="0"/>
      <dgm:spPr/>
    </dgm:pt>
    <dgm:pt modelId="{A992B7D2-80FF-4DD8-B202-C3F68C2B31D1}" type="pres">
      <dgm:prSet presAssocID="{DC2A9B49-645B-4188-B797-6E2E8A085884}" presName="Name37" presStyleLbl="parChTrans1D2" presStyleIdx="2" presStyleCnt="3"/>
      <dgm:spPr/>
      <dgm:t>
        <a:bodyPr/>
        <a:lstStyle/>
        <a:p>
          <a:endParaRPr lang="ru-RU"/>
        </a:p>
      </dgm:t>
    </dgm:pt>
    <dgm:pt modelId="{A9FEACFB-C7EE-448D-964B-AF01C533FC59}" type="pres">
      <dgm:prSet presAssocID="{D0945142-C426-4681-B71F-AF9D4C295764}" presName="hierRoot2" presStyleCnt="0">
        <dgm:presLayoutVars>
          <dgm:hierBranch val="init"/>
        </dgm:presLayoutVars>
      </dgm:prSet>
      <dgm:spPr/>
    </dgm:pt>
    <dgm:pt modelId="{51A59DBF-2EFC-4393-8E06-CC1FB115D0B4}" type="pres">
      <dgm:prSet presAssocID="{D0945142-C426-4681-B71F-AF9D4C295764}" presName="rootComposite" presStyleCnt="0"/>
      <dgm:spPr/>
    </dgm:pt>
    <dgm:pt modelId="{707D46D9-116B-4FE0-9F1F-87886E8A0292}" type="pres">
      <dgm:prSet presAssocID="{D0945142-C426-4681-B71F-AF9D4C295764}" presName="rootText" presStyleLbl="node2" presStyleIdx="2" presStyleCnt="3" custScaleX="120576" custScaleY="169209">
        <dgm:presLayoutVars>
          <dgm:chPref val="3"/>
        </dgm:presLayoutVars>
      </dgm:prSet>
      <dgm:spPr/>
      <dgm:t>
        <a:bodyPr/>
        <a:lstStyle/>
        <a:p>
          <a:endParaRPr lang="ru-RU"/>
        </a:p>
      </dgm:t>
    </dgm:pt>
    <dgm:pt modelId="{CEC682A1-C994-499A-91D5-A188277E6785}" type="pres">
      <dgm:prSet presAssocID="{D0945142-C426-4681-B71F-AF9D4C295764}" presName="rootConnector" presStyleLbl="node2" presStyleIdx="2" presStyleCnt="3"/>
      <dgm:spPr/>
      <dgm:t>
        <a:bodyPr/>
        <a:lstStyle/>
        <a:p>
          <a:endParaRPr lang="ru-RU"/>
        </a:p>
      </dgm:t>
    </dgm:pt>
    <dgm:pt modelId="{D5D977C6-47F5-441A-9F23-C456829307BB}" type="pres">
      <dgm:prSet presAssocID="{D0945142-C426-4681-B71F-AF9D4C295764}" presName="hierChild4" presStyleCnt="0"/>
      <dgm:spPr/>
    </dgm:pt>
    <dgm:pt modelId="{E7787C02-6CD9-4D19-ADB1-6A08185AE22B}" type="pres">
      <dgm:prSet presAssocID="{D0945142-C426-4681-B71F-AF9D4C295764}" presName="hierChild5" presStyleCnt="0"/>
      <dgm:spPr/>
    </dgm:pt>
    <dgm:pt modelId="{117916F4-1AFF-40AA-A75C-06287E492442}" type="pres">
      <dgm:prSet presAssocID="{492BA029-F283-46A6-AD2D-DF978242FED1}" presName="hierChild3" presStyleCnt="0"/>
      <dgm:spPr/>
    </dgm:pt>
  </dgm:ptLst>
  <dgm:cxnLst>
    <dgm:cxn modelId="{EC026EFF-290B-46F1-8BFB-8F5D33B44F34}" type="presOf" srcId="{0AD325ED-CE68-411D-B02E-3973D5A67D85}" destId="{2A8972CA-B99B-4665-A6DC-5925AD9E877A}" srcOrd="0" destOrd="0" presId="urn:microsoft.com/office/officeart/2005/8/layout/orgChart1"/>
    <dgm:cxn modelId="{EAD55BDC-A56E-48E0-8F56-8D9C59608AB6}" type="presOf" srcId="{D0945142-C426-4681-B71F-AF9D4C295764}" destId="{CEC682A1-C994-499A-91D5-A188277E6785}" srcOrd="1" destOrd="0" presId="urn:microsoft.com/office/officeart/2005/8/layout/orgChart1"/>
    <dgm:cxn modelId="{A18A2A37-FE65-44B1-8527-21550F7DAA6B}" type="presOf" srcId="{B6EAAB8F-E6E9-41A8-A371-60637429385F}" destId="{05874A75-4F28-4CBB-BA8B-2702C429DFF1}" srcOrd="1" destOrd="0" presId="urn:microsoft.com/office/officeart/2005/8/layout/orgChart1"/>
    <dgm:cxn modelId="{F568336E-6B51-4821-9536-B7704BBD3C56}" srcId="{492BA029-F283-46A6-AD2D-DF978242FED1}" destId="{D0945142-C426-4681-B71F-AF9D4C295764}" srcOrd="2" destOrd="0" parTransId="{DC2A9B49-645B-4188-B797-6E2E8A085884}" sibTransId="{7604AABA-FBD6-4928-BB63-9F41D515C374}"/>
    <dgm:cxn modelId="{D441A0B2-0FB2-442D-8B28-5BA484BA4F59}" type="presOf" srcId="{492BA029-F283-46A6-AD2D-DF978242FED1}" destId="{94F85062-AB49-4D43-8C3D-ABAF352DB56C}" srcOrd="1" destOrd="0" presId="urn:microsoft.com/office/officeart/2005/8/layout/orgChart1"/>
    <dgm:cxn modelId="{94E5D6F3-C5F0-463A-880A-ABD6665708B0}" srcId="{492BA029-F283-46A6-AD2D-DF978242FED1}" destId="{B6EAAB8F-E6E9-41A8-A371-60637429385F}" srcOrd="0" destOrd="0" parTransId="{B3286877-4844-423B-8AD7-FF524AC3FF40}" sibTransId="{CC0C7855-0E48-4451-9182-318B15916CF2}"/>
    <dgm:cxn modelId="{A90C4127-63D8-4975-82B7-E76F209FFA9C}" srcId="{492BA029-F283-46A6-AD2D-DF978242FED1}" destId="{66F2FAC2-173C-458E-8CCE-FDD433812C14}" srcOrd="1" destOrd="0" parTransId="{2FE63652-2527-4D83-B234-25C043D8356F}" sibTransId="{84721BA9-C3DF-479F-B002-D227FC457CC7}"/>
    <dgm:cxn modelId="{5FE02761-DC07-4EA1-ABCE-DE3C3C6E964A}" type="presOf" srcId="{66F2FAC2-173C-458E-8CCE-FDD433812C14}" destId="{412616B4-AB1D-4EFB-818E-E6E2BA047A00}" srcOrd="0" destOrd="0" presId="urn:microsoft.com/office/officeart/2005/8/layout/orgChart1"/>
    <dgm:cxn modelId="{8619D70B-8CB1-4BEF-A7AE-BBF731E30C61}" type="presOf" srcId="{DC2A9B49-645B-4188-B797-6E2E8A085884}" destId="{A992B7D2-80FF-4DD8-B202-C3F68C2B31D1}" srcOrd="0" destOrd="0" presId="urn:microsoft.com/office/officeart/2005/8/layout/orgChart1"/>
    <dgm:cxn modelId="{EEC95DEF-A737-4988-ACFF-69E393778BBC}" type="presOf" srcId="{492BA029-F283-46A6-AD2D-DF978242FED1}" destId="{DF2FD6F0-104D-4EA3-918C-4A8F1FA3A396}" srcOrd="0" destOrd="0" presId="urn:microsoft.com/office/officeart/2005/8/layout/orgChart1"/>
    <dgm:cxn modelId="{B1CAF407-2510-43C1-8A2A-C52D604F9244}" type="presOf" srcId="{2FE63652-2527-4D83-B234-25C043D8356F}" destId="{5E4747FE-D597-42D3-8951-2267DD551F5D}" srcOrd="0" destOrd="0" presId="urn:microsoft.com/office/officeart/2005/8/layout/orgChart1"/>
    <dgm:cxn modelId="{3C7ADE51-7434-4577-AF99-0460D4FCED90}" type="presOf" srcId="{B6EAAB8F-E6E9-41A8-A371-60637429385F}" destId="{EF656A9E-7AB0-4793-9420-921E78345387}" srcOrd="0" destOrd="0" presId="urn:microsoft.com/office/officeart/2005/8/layout/orgChart1"/>
    <dgm:cxn modelId="{BE9D9BA1-E458-41F7-B632-0186566931B1}" type="presOf" srcId="{66F2FAC2-173C-458E-8CCE-FDD433812C14}" destId="{AA257E16-B004-4D96-A170-73E2517E65F3}" srcOrd="1" destOrd="0" presId="urn:microsoft.com/office/officeart/2005/8/layout/orgChart1"/>
    <dgm:cxn modelId="{BEDEFD37-C22F-4C14-8DD3-3579482FA0B7}" type="presOf" srcId="{B3286877-4844-423B-8AD7-FF524AC3FF40}" destId="{4D50FC70-6590-4CB4-AB11-D228061DC6D5}" srcOrd="0" destOrd="0" presId="urn:microsoft.com/office/officeart/2005/8/layout/orgChart1"/>
    <dgm:cxn modelId="{58E4AA02-79DB-4CF8-9F2C-A1FEC3C16792}" srcId="{0AD325ED-CE68-411D-B02E-3973D5A67D85}" destId="{492BA029-F283-46A6-AD2D-DF978242FED1}" srcOrd="0" destOrd="0" parTransId="{AABCC93B-46DE-42E9-A53F-A7C3C01B8D53}" sibTransId="{14EF7A75-5831-4D34-B0CD-B55C2CC7CA31}"/>
    <dgm:cxn modelId="{2F0F9E1D-558C-485F-AD21-69DD2481ED64}" type="presOf" srcId="{D0945142-C426-4681-B71F-AF9D4C295764}" destId="{707D46D9-116B-4FE0-9F1F-87886E8A0292}" srcOrd="0" destOrd="0" presId="urn:microsoft.com/office/officeart/2005/8/layout/orgChart1"/>
    <dgm:cxn modelId="{13B84768-77E6-4E4F-9C16-529CB29AF93C}" type="presParOf" srcId="{2A8972CA-B99B-4665-A6DC-5925AD9E877A}" destId="{43896AB9-A5E9-4F9C-823D-DFB8B4434191}" srcOrd="0" destOrd="0" presId="urn:microsoft.com/office/officeart/2005/8/layout/orgChart1"/>
    <dgm:cxn modelId="{87B150A6-1DC0-4428-87DC-3E31199BFA5D}" type="presParOf" srcId="{43896AB9-A5E9-4F9C-823D-DFB8B4434191}" destId="{1A2F68BD-682B-4F7F-B83F-94C10A71886A}" srcOrd="0" destOrd="0" presId="urn:microsoft.com/office/officeart/2005/8/layout/orgChart1"/>
    <dgm:cxn modelId="{07CC94BA-9977-4D13-8527-5EAD82D0D7C0}" type="presParOf" srcId="{1A2F68BD-682B-4F7F-B83F-94C10A71886A}" destId="{DF2FD6F0-104D-4EA3-918C-4A8F1FA3A396}" srcOrd="0" destOrd="0" presId="urn:microsoft.com/office/officeart/2005/8/layout/orgChart1"/>
    <dgm:cxn modelId="{DA744141-D9EB-4944-8173-4588398BE317}" type="presParOf" srcId="{1A2F68BD-682B-4F7F-B83F-94C10A71886A}" destId="{94F85062-AB49-4D43-8C3D-ABAF352DB56C}" srcOrd="1" destOrd="0" presId="urn:microsoft.com/office/officeart/2005/8/layout/orgChart1"/>
    <dgm:cxn modelId="{FB2FB648-4A6B-461F-A9D1-2E4D6D1DCE65}" type="presParOf" srcId="{43896AB9-A5E9-4F9C-823D-DFB8B4434191}" destId="{D45E84AF-A61C-471F-9CF7-6B8C98C6FF6E}" srcOrd="1" destOrd="0" presId="urn:microsoft.com/office/officeart/2005/8/layout/orgChart1"/>
    <dgm:cxn modelId="{4BF75B34-BE1A-43CD-AB30-91CCD6044A2B}" type="presParOf" srcId="{D45E84AF-A61C-471F-9CF7-6B8C98C6FF6E}" destId="{4D50FC70-6590-4CB4-AB11-D228061DC6D5}" srcOrd="0" destOrd="0" presId="urn:microsoft.com/office/officeart/2005/8/layout/orgChart1"/>
    <dgm:cxn modelId="{71F6F15F-757F-4BD1-B396-D08B2ED185E3}" type="presParOf" srcId="{D45E84AF-A61C-471F-9CF7-6B8C98C6FF6E}" destId="{75FE235A-8225-4856-A2B7-73B08B2AD006}" srcOrd="1" destOrd="0" presId="urn:microsoft.com/office/officeart/2005/8/layout/orgChart1"/>
    <dgm:cxn modelId="{76CD0337-85E9-4E9E-B955-E1D3FF6FDB68}" type="presParOf" srcId="{75FE235A-8225-4856-A2B7-73B08B2AD006}" destId="{4B35E18A-349B-4A53-907B-5AB8F50C6A41}" srcOrd="0" destOrd="0" presId="urn:microsoft.com/office/officeart/2005/8/layout/orgChart1"/>
    <dgm:cxn modelId="{62237479-0374-48EF-BAD4-E04333881295}" type="presParOf" srcId="{4B35E18A-349B-4A53-907B-5AB8F50C6A41}" destId="{EF656A9E-7AB0-4793-9420-921E78345387}" srcOrd="0" destOrd="0" presId="urn:microsoft.com/office/officeart/2005/8/layout/orgChart1"/>
    <dgm:cxn modelId="{9D867A53-1855-49C6-A447-06E8000BF693}" type="presParOf" srcId="{4B35E18A-349B-4A53-907B-5AB8F50C6A41}" destId="{05874A75-4F28-4CBB-BA8B-2702C429DFF1}" srcOrd="1" destOrd="0" presId="urn:microsoft.com/office/officeart/2005/8/layout/orgChart1"/>
    <dgm:cxn modelId="{CF7CA01D-2856-4C27-A9EF-52D9FB4C20FD}" type="presParOf" srcId="{75FE235A-8225-4856-A2B7-73B08B2AD006}" destId="{101C85F9-8DA2-4B45-8243-0266A3D0EF26}" srcOrd="1" destOrd="0" presId="urn:microsoft.com/office/officeart/2005/8/layout/orgChart1"/>
    <dgm:cxn modelId="{632DCFC8-8D87-446A-A913-E9F43F887BA3}" type="presParOf" srcId="{75FE235A-8225-4856-A2B7-73B08B2AD006}" destId="{9DC715A8-BCF1-48AA-A39A-129771C432D9}" srcOrd="2" destOrd="0" presId="urn:microsoft.com/office/officeart/2005/8/layout/orgChart1"/>
    <dgm:cxn modelId="{3CB8AEAC-BA58-4A72-A8FE-88B1E435A29F}" type="presParOf" srcId="{D45E84AF-A61C-471F-9CF7-6B8C98C6FF6E}" destId="{5E4747FE-D597-42D3-8951-2267DD551F5D}" srcOrd="2" destOrd="0" presId="urn:microsoft.com/office/officeart/2005/8/layout/orgChart1"/>
    <dgm:cxn modelId="{B873E6F9-1D7F-4685-B3B8-66EB0AC9E27C}" type="presParOf" srcId="{D45E84AF-A61C-471F-9CF7-6B8C98C6FF6E}" destId="{1F3957A4-7C33-45B9-8FAB-F2B2FEAADCA9}" srcOrd="3" destOrd="0" presId="urn:microsoft.com/office/officeart/2005/8/layout/orgChart1"/>
    <dgm:cxn modelId="{BFC177B3-F2B5-4EAF-B6F5-2E7B7B7C9AAC}" type="presParOf" srcId="{1F3957A4-7C33-45B9-8FAB-F2B2FEAADCA9}" destId="{FE7F7510-7F8D-4CE4-81A4-AED87E40817F}" srcOrd="0" destOrd="0" presId="urn:microsoft.com/office/officeart/2005/8/layout/orgChart1"/>
    <dgm:cxn modelId="{A82EB585-8115-42F4-A456-9C7B3DF2C6EA}" type="presParOf" srcId="{FE7F7510-7F8D-4CE4-81A4-AED87E40817F}" destId="{412616B4-AB1D-4EFB-818E-E6E2BA047A00}" srcOrd="0" destOrd="0" presId="urn:microsoft.com/office/officeart/2005/8/layout/orgChart1"/>
    <dgm:cxn modelId="{2B57F732-D64E-4253-900F-DF1966901102}" type="presParOf" srcId="{FE7F7510-7F8D-4CE4-81A4-AED87E40817F}" destId="{AA257E16-B004-4D96-A170-73E2517E65F3}" srcOrd="1" destOrd="0" presId="urn:microsoft.com/office/officeart/2005/8/layout/orgChart1"/>
    <dgm:cxn modelId="{1F482C76-3D08-462E-97C1-CFE4DA97BCB2}" type="presParOf" srcId="{1F3957A4-7C33-45B9-8FAB-F2B2FEAADCA9}" destId="{76DCD709-1F79-488A-85CD-DECB0BD06F22}" srcOrd="1" destOrd="0" presId="urn:microsoft.com/office/officeart/2005/8/layout/orgChart1"/>
    <dgm:cxn modelId="{CEEADEFC-1366-41BB-A888-11E5DE6C3C0E}" type="presParOf" srcId="{1F3957A4-7C33-45B9-8FAB-F2B2FEAADCA9}" destId="{8DC0BBE1-5C20-44B4-9D1E-0B91B4926A04}" srcOrd="2" destOrd="0" presId="urn:microsoft.com/office/officeart/2005/8/layout/orgChart1"/>
    <dgm:cxn modelId="{DAA7460A-0021-4BA0-A957-60FB8E438853}" type="presParOf" srcId="{D45E84AF-A61C-471F-9CF7-6B8C98C6FF6E}" destId="{A992B7D2-80FF-4DD8-B202-C3F68C2B31D1}" srcOrd="4" destOrd="0" presId="urn:microsoft.com/office/officeart/2005/8/layout/orgChart1"/>
    <dgm:cxn modelId="{6C8E7AB3-E88D-40F1-95D9-592131792647}" type="presParOf" srcId="{D45E84AF-A61C-471F-9CF7-6B8C98C6FF6E}" destId="{A9FEACFB-C7EE-448D-964B-AF01C533FC59}" srcOrd="5" destOrd="0" presId="urn:microsoft.com/office/officeart/2005/8/layout/orgChart1"/>
    <dgm:cxn modelId="{7F981A23-6837-40D6-9A99-91F7394289B8}" type="presParOf" srcId="{A9FEACFB-C7EE-448D-964B-AF01C533FC59}" destId="{51A59DBF-2EFC-4393-8E06-CC1FB115D0B4}" srcOrd="0" destOrd="0" presId="urn:microsoft.com/office/officeart/2005/8/layout/orgChart1"/>
    <dgm:cxn modelId="{55E75CA4-3EFD-4F4B-BBB7-CD0AC203F7BC}" type="presParOf" srcId="{51A59DBF-2EFC-4393-8E06-CC1FB115D0B4}" destId="{707D46D9-116B-4FE0-9F1F-87886E8A0292}" srcOrd="0" destOrd="0" presId="urn:microsoft.com/office/officeart/2005/8/layout/orgChart1"/>
    <dgm:cxn modelId="{A3C94065-7523-4493-9256-D3791703CC6F}" type="presParOf" srcId="{51A59DBF-2EFC-4393-8E06-CC1FB115D0B4}" destId="{CEC682A1-C994-499A-91D5-A188277E6785}" srcOrd="1" destOrd="0" presId="urn:microsoft.com/office/officeart/2005/8/layout/orgChart1"/>
    <dgm:cxn modelId="{89F1F018-7FB7-41E5-9A90-3618C06BAD8F}" type="presParOf" srcId="{A9FEACFB-C7EE-448D-964B-AF01C533FC59}" destId="{D5D977C6-47F5-441A-9F23-C456829307BB}" srcOrd="1" destOrd="0" presId="urn:microsoft.com/office/officeart/2005/8/layout/orgChart1"/>
    <dgm:cxn modelId="{BBD43F1D-AFAC-417E-9697-32AEEF4DC010}" type="presParOf" srcId="{A9FEACFB-C7EE-448D-964B-AF01C533FC59}" destId="{E7787C02-6CD9-4D19-ADB1-6A08185AE22B}" srcOrd="2" destOrd="0" presId="urn:microsoft.com/office/officeart/2005/8/layout/orgChart1"/>
    <dgm:cxn modelId="{D3F542FB-CF07-4030-A075-6040B3A00E42}" type="presParOf" srcId="{43896AB9-A5E9-4F9C-823D-DFB8B4434191}" destId="{117916F4-1AFF-40AA-A75C-06287E49244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D1E174-B415-40A6-9185-A07A998443D3}"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ru-RU"/>
        </a:p>
      </dgm:t>
    </dgm:pt>
    <dgm:pt modelId="{257D8B2B-1C44-4010-9323-0EC63E0285C7}">
      <dgm:prSet phldrT="[Текст]" custT="1"/>
      <dgm:spPr/>
      <dgm:t>
        <a:bodyPr/>
        <a:lstStyle/>
        <a:p>
          <a:pPr>
            <a:lnSpc>
              <a:spcPct val="100000"/>
            </a:lnSpc>
            <a:spcAft>
              <a:spcPts val="0"/>
            </a:spcAft>
          </a:pPr>
          <a:r>
            <a:rPr lang="ru-RU" sz="1800" dirty="0" smtClean="0"/>
            <a:t>СТРАХОВАТЕЛЬ - лица, производящие выплаты физическим лицам, в том числе:</a:t>
          </a:r>
        </a:p>
        <a:p>
          <a:pPr>
            <a:lnSpc>
              <a:spcPct val="100000"/>
            </a:lnSpc>
            <a:spcAft>
              <a:spcPts val="0"/>
            </a:spcAft>
          </a:pPr>
          <a:r>
            <a:rPr lang="ru-RU" sz="1800" dirty="0" smtClean="0"/>
            <a:t>организации;</a:t>
          </a:r>
        </a:p>
        <a:p>
          <a:pPr>
            <a:lnSpc>
              <a:spcPct val="100000"/>
            </a:lnSpc>
            <a:spcAft>
              <a:spcPts val="0"/>
            </a:spcAft>
          </a:pPr>
          <a:r>
            <a:rPr lang="ru-RU" sz="1800" dirty="0" smtClean="0"/>
            <a:t>индивидуальные предприниматели;</a:t>
          </a:r>
        </a:p>
        <a:p>
          <a:pPr>
            <a:lnSpc>
              <a:spcPct val="100000"/>
            </a:lnSpc>
            <a:spcAft>
              <a:spcPts val="0"/>
            </a:spcAft>
          </a:pPr>
          <a:r>
            <a:rPr lang="ru-RU" sz="1800" dirty="0" smtClean="0"/>
            <a:t>физические лица </a:t>
          </a:r>
          <a:endParaRPr lang="ru-RU" sz="1800" dirty="0"/>
        </a:p>
      </dgm:t>
    </dgm:pt>
    <dgm:pt modelId="{B037B259-E8B6-4CD8-A318-9EF53E7DF2C7}" type="parTrans" cxnId="{A3389203-A523-4292-AAE0-94CAEC01C609}">
      <dgm:prSet/>
      <dgm:spPr/>
      <dgm:t>
        <a:bodyPr/>
        <a:lstStyle/>
        <a:p>
          <a:endParaRPr lang="ru-RU" sz="2400"/>
        </a:p>
      </dgm:t>
    </dgm:pt>
    <dgm:pt modelId="{98B0303B-917A-40A9-98C4-9EE61D1129B8}" type="sibTrans" cxnId="{A3389203-A523-4292-AAE0-94CAEC01C609}">
      <dgm:prSet/>
      <dgm:spPr/>
      <dgm:t>
        <a:bodyPr/>
        <a:lstStyle/>
        <a:p>
          <a:endParaRPr lang="ru-RU" sz="2400"/>
        </a:p>
      </dgm:t>
    </dgm:pt>
    <dgm:pt modelId="{2C265B2C-2262-48AF-83E2-8468B60FEAD4}">
      <dgm:prSet phldrT="[Текст]" custT="1"/>
      <dgm:spPr/>
      <dgm:t>
        <a:bodyPr/>
        <a:lstStyle/>
        <a:p>
          <a:r>
            <a:rPr lang="ru-RU" sz="3600" dirty="0" smtClean="0"/>
            <a:t>ФНС РФ</a:t>
          </a:r>
          <a:endParaRPr lang="ru-RU" sz="3600" dirty="0"/>
        </a:p>
      </dgm:t>
    </dgm:pt>
    <dgm:pt modelId="{099A7A02-8087-4C87-A601-08B16625ADA8}" type="parTrans" cxnId="{3ACCE04B-FA69-49F7-9EB3-1633C66CB2D3}">
      <dgm:prSet/>
      <dgm:spPr/>
      <dgm:t>
        <a:bodyPr/>
        <a:lstStyle/>
        <a:p>
          <a:endParaRPr lang="ru-RU" sz="2400"/>
        </a:p>
      </dgm:t>
    </dgm:pt>
    <dgm:pt modelId="{F3DAED11-5224-422C-919D-0F0DB4188584}" type="sibTrans" cxnId="{3ACCE04B-FA69-49F7-9EB3-1633C66CB2D3}">
      <dgm:prSet/>
      <dgm:spPr/>
      <dgm:t>
        <a:bodyPr/>
        <a:lstStyle/>
        <a:p>
          <a:endParaRPr lang="ru-RU" sz="2400"/>
        </a:p>
      </dgm:t>
    </dgm:pt>
    <dgm:pt modelId="{B57A5071-9E4A-4A63-B6FB-7F2A567A1264}">
      <dgm:prSet phldrT="[Текст]" custT="1"/>
      <dgm:spPr/>
      <dgm:t>
        <a:bodyPr/>
        <a:lstStyle/>
        <a:p>
          <a:r>
            <a:rPr lang="ru-RU" sz="2400" dirty="0" smtClean="0"/>
            <a:t>СТРАХОВЩИК </a:t>
          </a:r>
        </a:p>
        <a:p>
          <a:r>
            <a:rPr lang="ru-RU" sz="2400" dirty="0" smtClean="0"/>
            <a:t>ПФР РФ</a:t>
          </a:r>
        </a:p>
        <a:p>
          <a:r>
            <a:rPr lang="ru-RU" sz="2400" dirty="0" smtClean="0"/>
            <a:t>НПФ РФ</a:t>
          </a:r>
          <a:endParaRPr lang="ru-RU" sz="2400" dirty="0"/>
        </a:p>
      </dgm:t>
    </dgm:pt>
    <dgm:pt modelId="{2F9CFD7F-308C-4829-898A-45FF242DE129}" type="parTrans" cxnId="{448E3644-9A31-4BBC-BEB9-CF08581D5B89}">
      <dgm:prSet/>
      <dgm:spPr/>
      <dgm:t>
        <a:bodyPr/>
        <a:lstStyle/>
        <a:p>
          <a:endParaRPr lang="ru-RU" sz="2400"/>
        </a:p>
      </dgm:t>
    </dgm:pt>
    <dgm:pt modelId="{D762C9B8-09FC-4203-A59F-7003D5AFCFC8}" type="sibTrans" cxnId="{448E3644-9A31-4BBC-BEB9-CF08581D5B89}">
      <dgm:prSet/>
      <dgm:spPr/>
      <dgm:t>
        <a:bodyPr/>
        <a:lstStyle/>
        <a:p>
          <a:endParaRPr lang="ru-RU" sz="2400"/>
        </a:p>
      </dgm:t>
    </dgm:pt>
    <dgm:pt modelId="{84C05151-23E1-407E-9EBA-669D87ACF2AF}">
      <dgm:prSet phldrT="[Текст]" custT="1"/>
      <dgm:spPr/>
      <dgm:t>
        <a:bodyPr/>
        <a:lstStyle/>
        <a:p>
          <a:r>
            <a:rPr lang="ru-RU" sz="2400" dirty="0" smtClean="0"/>
            <a:t>ФОМС РФ</a:t>
          </a:r>
          <a:endParaRPr lang="ru-RU" sz="2400" dirty="0"/>
        </a:p>
      </dgm:t>
    </dgm:pt>
    <dgm:pt modelId="{52F90BEC-23A1-43F9-A762-074E2CCB233F}" type="parTrans" cxnId="{E77F9C27-D802-47AC-9504-185F344DA992}">
      <dgm:prSet/>
      <dgm:spPr/>
      <dgm:t>
        <a:bodyPr/>
        <a:lstStyle/>
        <a:p>
          <a:endParaRPr lang="ru-RU" sz="2400"/>
        </a:p>
      </dgm:t>
    </dgm:pt>
    <dgm:pt modelId="{2E5879B3-50DB-4E24-B174-6BFF174A9B5D}" type="sibTrans" cxnId="{E77F9C27-D802-47AC-9504-185F344DA992}">
      <dgm:prSet/>
      <dgm:spPr/>
      <dgm:t>
        <a:bodyPr/>
        <a:lstStyle/>
        <a:p>
          <a:endParaRPr lang="ru-RU" sz="2400"/>
        </a:p>
      </dgm:t>
    </dgm:pt>
    <dgm:pt modelId="{ED3335F3-61B0-4776-8887-13073802E7CF}">
      <dgm:prSet phldrT="[Текст]" custT="1"/>
      <dgm:spPr/>
      <dgm:t>
        <a:bodyPr/>
        <a:lstStyle/>
        <a:p>
          <a:r>
            <a:rPr lang="ru-RU" sz="3200" dirty="0" smtClean="0"/>
            <a:t>ФСС РФ</a:t>
          </a:r>
          <a:endParaRPr lang="ru-RU" sz="3200" dirty="0"/>
        </a:p>
      </dgm:t>
    </dgm:pt>
    <dgm:pt modelId="{A7CF98A9-DB7E-4801-BB68-3D595B685C1B}" type="parTrans" cxnId="{F3C1F202-5012-45DE-BAB4-800D55DD137C}">
      <dgm:prSet/>
      <dgm:spPr/>
      <dgm:t>
        <a:bodyPr/>
        <a:lstStyle/>
        <a:p>
          <a:endParaRPr lang="ru-RU" sz="2400"/>
        </a:p>
      </dgm:t>
    </dgm:pt>
    <dgm:pt modelId="{B9C4B6DA-4ABB-42C1-8231-EEB41C42EBD0}" type="sibTrans" cxnId="{F3C1F202-5012-45DE-BAB4-800D55DD137C}">
      <dgm:prSet/>
      <dgm:spPr/>
      <dgm:t>
        <a:bodyPr/>
        <a:lstStyle/>
        <a:p>
          <a:endParaRPr lang="ru-RU" sz="2400"/>
        </a:p>
      </dgm:t>
    </dgm:pt>
    <dgm:pt modelId="{ACB1B856-0C04-4C38-A364-D7CDA22C1317}" type="pres">
      <dgm:prSet presAssocID="{38D1E174-B415-40A6-9185-A07A998443D3}" presName="cycle" presStyleCnt="0">
        <dgm:presLayoutVars>
          <dgm:dir/>
          <dgm:resizeHandles val="exact"/>
        </dgm:presLayoutVars>
      </dgm:prSet>
      <dgm:spPr/>
      <dgm:t>
        <a:bodyPr/>
        <a:lstStyle/>
        <a:p>
          <a:endParaRPr lang="ru-RU"/>
        </a:p>
      </dgm:t>
    </dgm:pt>
    <dgm:pt modelId="{59482A9A-9D04-4BB5-A062-774B95AD6C87}" type="pres">
      <dgm:prSet presAssocID="{257D8B2B-1C44-4010-9323-0EC63E0285C7}" presName="node" presStyleLbl="node1" presStyleIdx="0" presStyleCnt="5" custScaleX="138785" custScaleY="211845" custRadScaleRad="73535" custRadScaleInc="10340">
        <dgm:presLayoutVars>
          <dgm:bulletEnabled val="1"/>
        </dgm:presLayoutVars>
      </dgm:prSet>
      <dgm:spPr/>
      <dgm:t>
        <a:bodyPr/>
        <a:lstStyle/>
        <a:p>
          <a:endParaRPr lang="ru-RU"/>
        </a:p>
      </dgm:t>
    </dgm:pt>
    <dgm:pt modelId="{E6C3C1D6-219A-4AE7-A9B9-CC83ECF81460}" type="pres">
      <dgm:prSet presAssocID="{257D8B2B-1C44-4010-9323-0EC63E0285C7}" presName="spNode" presStyleCnt="0"/>
      <dgm:spPr/>
    </dgm:pt>
    <dgm:pt modelId="{F6C476B2-A571-40BC-A6E0-1DEE9AC9F6B9}" type="pres">
      <dgm:prSet presAssocID="{98B0303B-917A-40A9-98C4-9EE61D1129B8}" presName="sibTrans" presStyleLbl="sibTrans1D1" presStyleIdx="0" presStyleCnt="5"/>
      <dgm:spPr/>
      <dgm:t>
        <a:bodyPr/>
        <a:lstStyle/>
        <a:p>
          <a:endParaRPr lang="ru-RU"/>
        </a:p>
      </dgm:t>
    </dgm:pt>
    <dgm:pt modelId="{B16DD176-E94F-4C2D-8AC1-D85A17BEBA45}" type="pres">
      <dgm:prSet presAssocID="{2C265B2C-2262-48AF-83E2-8468B60FEAD4}" presName="node" presStyleLbl="node1" presStyleIdx="1" presStyleCnt="5" custScaleX="101875" custScaleY="171111" custRadScaleRad="165665" custRadScaleInc="14530">
        <dgm:presLayoutVars>
          <dgm:bulletEnabled val="1"/>
        </dgm:presLayoutVars>
      </dgm:prSet>
      <dgm:spPr/>
      <dgm:t>
        <a:bodyPr/>
        <a:lstStyle/>
        <a:p>
          <a:endParaRPr lang="ru-RU"/>
        </a:p>
      </dgm:t>
    </dgm:pt>
    <dgm:pt modelId="{1A388781-153A-449D-B234-818136331265}" type="pres">
      <dgm:prSet presAssocID="{2C265B2C-2262-48AF-83E2-8468B60FEAD4}" presName="spNode" presStyleCnt="0"/>
      <dgm:spPr/>
    </dgm:pt>
    <dgm:pt modelId="{87045C89-9DED-4B6A-A34D-ACA9CA3EC96A}" type="pres">
      <dgm:prSet presAssocID="{F3DAED11-5224-422C-919D-0F0DB4188584}" presName="sibTrans" presStyleLbl="sibTrans1D1" presStyleIdx="1" presStyleCnt="5"/>
      <dgm:spPr/>
      <dgm:t>
        <a:bodyPr/>
        <a:lstStyle/>
        <a:p>
          <a:endParaRPr lang="ru-RU"/>
        </a:p>
      </dgm:t>
    </dgm:pt>
    <dgm:pt modelId="{B01B2E84-890D-4825-998F-7ECCC6DE1037}" type="pres">
      <dgm:prSet presAssocID="{B57A5071-9E4A-4A63-B6FB-7F2A567A1264}" presName="node" presStyleLbl="node1" presStyleIdx="2" presStyleCnt="5" custScaleX="173878" custScaleY="90529" custRadScaleRad="110140" custRadScaleInc="-97766">
        <dgm:presLayoutVars>
          <dgm:bulletEnabled val="1"/>
        </dgm:presLayoutVars>
      </dgm:prSet>
      <dgm:spPr/>
      <dgm:t>
        <a:bodyPr/>
        <a:lstStyle/>
        <a:p>
          <a:endParaRPr lang="ru-RU"/>
        </a:p>
      </dgm:t>
    </dgm:pt>
    <dgm:pt modelId="{9BEA57B5-B50A-4F71-AC15-BFCFC553C984}" type="pres">
      <dgm:prSet presAssocID="{B57A5071-9E4A-4A63-B6FB-7F2A567A1264}" presName="spNode" presStyleCnt="0"/>
      <dgm:spPr/>
    </dgm:pt>
    <dgm:pt modelId="{793A0225-C0CD-474B-9029-F082F57855DF}" type="pres">
      <dgm:prSet presAssocID="{D762C9B8-09FC-4203-A59F-7003D5AFCFC8}" presName="sibTrans" presStyleLbl="sibTrans1D1" presStyleIdx="2" presStyleCnt="5"/>
      <dgm:spPr/>
      <dgm:t>
        <a:bodyPr/>
        <a:lstStyle/>
        <a:p>
          <a:endParaRPr lang="ru-RU"/>
        </a:p>
      </dgm:t>
    </dgm:pt>
    <dgm:pt modelId="{F8BBA036-3DD4-4ECD-8533-0624E61ED8C0}" type="pres">
      <dgm:prSet presAssocID="{84C05151-23E1-407E-9EBA-669D87ACF2AF}" presName="node" presStyleLbl="node1" presStyleIdx="3" presStyleCnt="5" custScaleX="76586" custScaleY="174235" custRadScaleRad="80288" custRadScaleInc="68057">
        <dgm:presLayoutVars>
          <dgm:bulletEnabled val="1"/>
        </dgm:presLayoutVars>
      </dgm:prSet>
      <dgm:spPr/>
      <dgm:t>
        <a:bodyPr/>
        <a:lstStyle/>
        <a:p>
          <a:endParaRPr lang="ru-RU"/>
        </a:p>
      </dgm:t>
    </dgm:pt>
    <dgm:pt modelId="{102C7E26-077B-476C-A334-AFF93A8D27DD}" type="pres">
      <dgm:prSet presAssocID="{84C05151-23E1-407E-9EBA-669D87ACF2AF}" presName="spNode" presStyleCnt="0"/>
      <dgm:spPr/>
    </dgm:pt>
    <dgm:pt modelId="{83C9AD3D-9FDA-4A9D-87BD-EE464817159C}" type="pres">
      <dgm:prSet presAssocID="{2E5879B3-50DB-4E24-B174-6BFF174A9B5D}" presName="sibTrans" presStyleLbl="sibTrans1D1" presStyleIdx="3" presStyleCnt="5"/>
      <dgm:spPr/>
      <dgm:t>
        <a:bodyPr/>
        <a:lstStyle/>
        <a:p>
          <a:endParaRPr lang="ru-RU"/>
        </a:p>
      </dgm:t>
    </dgm:pt>
    <dgm:pt modelId="{EC6763E3-0CD2-4AF0-B3C7-5596EF76D01F}" type="pres">
      <dgm:prSet presAssocID="{ED3335F3-61B0-4776-8887-13073802E7CF}" presName="node" presStyleLbl="node1" presStyleIdx="4" presStyleCnt="5" custScaleX="77338" custScaleY="179479" custRadScaleRad="158031" custRadScaleInc="-24741">
        <dgm:presLayoutVars>
          <dgm:bulletEnabled val="1"/>
        </dgm:presLayoutVars>
      </dgm:prSet>
      <dgm:spPr/>
      <dgm:t>
        <a:bodyPr/>
        <a:lstStyle/>
        <a:p>
          <a:endParaRPr lang="ru-RU"/>
        </a:p>
      </dgm:t>
    </dgm:pt>
    <dgm:pt modelId="{76AA88DC-9271-4810-918F-229049B61255}" type="pres">
      <dgm:prSet presAssocID="{ED3335F3-61B0-4776-8887-13073802E7CF}" presName="spNode" presStyleCnt="0"/>
      <dgm:spPr/>
    </dgm:pt>
    <dgm:pt modelId="{A36F78A4-6FC8-47F6-93D7-193DCE3A2252}" type="pres">
      <dgm:prSet presAssocID="{B9C4B6DA-4ABB-42C1-8231-EEB41C42EBD0}" presName="sibTrans" presStyleLbl="sibTrans1D1" presStyleIdx="4" presStyleCnt="5"/>
      <dgm:spPr/>
      <dgm:t>
        <a:bodyPr/>
        <a:lstStyle/>
        <a:p>
          <a:endParaRPr lang="ru-RU"/>
        </a:p>
      </dgm:t>
    </dgm:pt>
  </dgm:ptLst>
  <dgm:cxnLst>
    <dgm:cxn modelId="{E77F9C27-D802-47AC-9504-185F344DA992}" srcId="{38D1E174-B415-40A6-9185-A07A998443D3}" destId="{84C05151-23E1-407E-9EBA-669D87ACF2AF}" srcOrd="3" destOrd="0" parTransId="{52F90BEC-23A1-43F9-A762-074E2CCB233F}" sibTransId="{2E5879B3-50DB-4E24-B174-6BFF174A9B5D}"/>
    <dgm:cxn modelId="{5385C214-9976-4062-BCC8-DE88EAF015DA}" type="presOf" srcId="{D762C9B8-09FC-4203-A59F-7003D5AFCFC8}" destId="{793A0225-C0CD-474B-9029-F082F57855DF}" srcOrd="0" destOrd="0" presId="urn:microsoft.com/office/officeart/2005/8/layout/cycle5"/>
    <dgm:cxn modelId="{8C505565-2721-432F-A5A3-D041A6A4160F}" type="presOf" srcId="{B9C4B6DA-4ABB-42C1-8231-EEB41C42EBD0}" destId="{A36F78A4-6FC8-47F6-93D7-193DCE3A2252}" srcOrd="0" destOrd="0" presId="urn:microsoft.com/office/officeart/2005/8/layout/cycle5"/>
    <dgm:cxn modelId="{3ACCE04B-FA69-49F7-9EB3-1633C66CB2D3}" srcId="{38D1E174-B415-40A6-9185-A07A998443D3}" destId="{2C265B2C-2262-48AF-83E2-8468B60FEAD4}" srcOrd="1" destOrd="0" parTransId="{099A7A02-8087-4C87-A601-08B16625ADA8}" sibTransId="{F3DAED11-5224-422C-919D-0F0DB4188584}"/>
    <dgm:cxn modelId="{F3C1F202-5012-45DE-BAB4-800D55DD137C}" srcId="{38D1E174-B415-40A6-9185-A07A998443D3}" destId="{ED3335F3-61B0-4776-8887-13073802E7CF}" srcOrd="4" destOrd="0" parTransId="{A7CF98A9-DB7E-4801-BB68-3D595B685C1B}" sibTransId="{B9C4B6DA-4ABB-42C1-8231-EEB41C42EBD0}"/>
    <dgm:cxn modelId="{51A6F9B6-5913-4549-8227-E93A9F49F6D4}" type="presOf" srcId="{38D1E174-B415-40A6-9185-A07A998443D3}" destId="{ACB1B856-0C04-4C38-A364-D7CDA22C1317}" srcOrd="0" destOrd="0" presId="urn:microsoft.com/office/officeart/2005/8/layout/cycle5"/>
    <dgm:cxn modelId="{3AEC8A0E-E6D4-4319-944A-801E56490BEC}" type="presOf" srcId="{98B0303B-917A-40A9-98C4-9EE61D1129B8}" destId="{F6C476B2-A571-40BC-A6E0-1DEE9AC9F6B9}" srcOrd="0" destOrd="0" presId="urn:microsoft.com/office/officeart/2005/8/layout/cycle5"/>
    <dgm:cxn modelId="{CD0E2474-B974-4330-80B7-6CC737836493}" type="presOf" srcId="{2E5879B3-50DB-4E24-B174-6BFF174A9B5D}" destId="{83C9AD3D-9FDA-4A9D-87BD-EE464817159C}" srcOrd="0" destOrd="0" presId="urn:microsoft.com/office/officeart/2005/8/layout/cycle5"/>
    <dgm:cxn modelId="{54A57EE8-30F6-465E-B1C4-331F5A7A272B}" type="presOf" srcId="{ED3335F3-61B0-4776-8887-13073802E7CF}" destId="{EC6763E3-0CD2-4AF0-B3C7-5596EF76D01F}" srcOrd="0" destOrd="0" presId="urn:microsoft.com/office/officeart/2005/8/layout/cycle5"/>
    <dgm:cxn modelId="{7F48AC94-9739-4AF6-8092-B1A4E6837FCE}" type="presOf" srcId="{F3DAED11-5224-422C-919D-0F0DB4188584}" destId="{87045C89-9DED-4B6A-A34D-ACA9CA3EC96A}" srcOrd="0" destOrd="0" presId="urn:microsoft.com/office/officeart/2005/8/layout/cycle5"/>
    <dgm:cxn modelId="{448E3644-9A31-4BBC-BEB9-CF08581D5B89}" srcId="{38D1E174-B415-40A6-9185-A07A998443D3}" destId="{B57A5071-9E4A-4A63-B6FB-7F2A567A1264}" srcOrd="2" destOrd="0" parTransId="{2F9CFD7F-308C-4829-898A-45FF242DE129}" sibTransId="{D762C9B8-09FC-4203-A59F-7003D5AFCFC8}"/>
    <dgm:cxn modelId="{A3389203-A523-4292-AAE0-94CAEC01C609}" srcId="{38D1E174-B415-40A6-9185-A07A998443D3}" destId="{257D8B2B-1C44-4010-9323-0EC63E0285C7}" srcOrd="0" destOrd="0" parTransId="{B037B259-E8B6-4CD8-A318-9EF53E7DF2C7}" sibTransId="{98B0303B-917A-40A9-98C4-9EE61D1129B8}"/>
    <dgm:cxn modelId="{701E8856-CF85-4178-AE05-FBFA331AD8C2}" type="presOf" srcId="{B57A5071-9E4A-4A63-B6FB-7F2A567A1264}" destId="{B01B2E84-890D-4825-998F-7ECCC6DE1037}" srcOrd="0" destOrd="0" presId="urn:microsoft.com/office/officeart/2005/8/layout/cycle5"/>
    <dgm:cxn modelId="{8416A564-D1F3-463C-8ED3-E1F82968B0C9}" type="presOf" srcId="{84C05151-23E1-407E-9EBA-669D87ACF2AF}" destId="{F8BBA036-3DD4-4ECD-8533-0624E61ED8C0}" srcOrd="0" destOrd="0" presId="urn:microsoft.com/office/officeart/2005/8/layout/cycle5"/>
    <dgm:cxn modelId="{1597F05B-C332-4C8D-9326-821958BA5B57}" type="presOf" srcId="{2C265B2C-2262-48AF-83E2-8468B60FEAD4}" destId="{B16DD176-E94F-4C2D-8AC1-D85A17BEBA45}" srcOrd="0" destOrd="0" presId="urn:microsoft.com/office/officeart/2005/8/layout/cycle5"/>
    <dgm:cxn modelId="{DF1D73B5-845E-40DE-85B9-94D020C1945B}" type="presOf" srcId="{257D8B2B-1C44-4010-9323-0EC63E0285C7}" destId="{59482A9A-9D04-4BB5-A062-774B95AD6C87}" srcOrd="0" destOrd="0" presId="urn:microsoft.com/office/officeart/2005/8/layout/cycle5"/>
    <dgm:cxn modelId="{DB590F74-DC2D-4516-B946-6FD08E8DB33A}" type="presParOf" srcId="{ACB1B856-0C04-4C38-A364-D7CDA22C1317}" destId="{59482A9A-9D04-4BB5-A062-774B95AD6C87}" srcOrd="0" destOrd="0" presId="urn:microsoft.com/office/officeart/2005/8/layout/cycle5"/>
    <dgm:cxn modelId="{5D21356A-AE60-4DA1-81E9-203F29D62C11}" type="presParOf" srcId="{ACB1B856-0C04-4C38-A364-D7CDA22C1317}" destId="{E6C3C1D6-219A-4AE7-A9B9-CC83ECF81460}" srcOrd="1" destOrd="0" presId="urn:microsoft.com/office/officeart/2005/8/layout/cycle5"/>
    <dgm:cxn modelId="{FAFCA3E6-F943-45B7-BC70-0FFD47B4BBA8}" type="presParOf" srcId="{ACB1B856-0C04-4C38-A364-D7CDA22C1317}" destId="{F6C476B2-A571-40BC-A6E0-1DEE9AC9F6B9}" srcOrd="2" destOrd="0" presId="urn:microsoft.com/office/officeart/2005/8/layout/cycle5"/>
    <dgm:cxn modelId="{1D3968DD-1EF2-47E4-B9AB-164F350480FD}" type="presParOf" srcId="{ACB1B856-0C04-4C38-A364-D7CDA22C1317}" destId="{B16DD176-E94F-4C2D-8AC1-D85A17BEBA45}" srcOrd="3" destOrd="0" presId="urn:microsoft.com/office/officeart/2005/8/layout/cycle5"/>
    <dgm:cxn modelId="{A7D2F3B2-FBFA-41B6-AE29-7E0108B3DB96}" type="presParOf" srcId="{ACB1B856-0C04-4C38-A364-D7CDA22C1317}" destId="{1A388781-153A-449D-B234-818136331265}" srcOrd="4" destOrd="0" presId="urn:microsoft.com/office/officeart/2005/8/layout/cycle5"/>
    <dgm:cxn modelId="{EC7A1043-E879-46F7-8FD0-C92F0D34610A}" type="presParOf" srcId="{ACB1B856-0C04-4C38-A364-D7CDA22C1317}" destId="{87045C89-9DED-4B6A-A34D-ACA9CA3EC96A}" srcOrd="5" destOrd="0" presId="urn:microsoft.com/office/officeart/2005/8/layout/cycle5"/>
    <dgm:cxn modelId="{BCB4AC67-B39F-48CA-962A-E9B41A9F3E4F}" type="presParOf" srcId="{ACB1B856-0C04-4C38-A364-D7CDA22C1317}" destId="{B01B2E84-890D-4825-998F-7ECCC6DE1037}" srcOrd="6" destOrd="0" presId="urn:microsoft.com/office/officeart/2005/8/layout/cycle5"/>
    <dgm:cxn modelId="{E0666C97-5814-46AA-BC86-24AF9F692162}" type="presParOf" srcId="{ACB1B856-0C04-4C38-A364-D7CDA22C1317}" destId="{9BEA57B5-B50A-4F71-AC15-BFCFC553C984}" srcOrd="7" destOrd="0" presId="urn:microsoft.com/office/officeart/2005/8/layout/cycle5"/>
    <dgm:cxn modelId="{840F71D9-BF65-493F-A407-C78E9438009A}" type="presParOf" srcId="{ACB1B856-0C04-4C38-A364-D7CDA22C1317}" destId="{793A0225-C0CD-474B-9029-F082F57855DF}" srcOrd="8" destOrd="0" presId="urn:microsoft.com/office/officeart/2005/8/layout/cycle5"/>
    <dgm:cxn modelId="{CB627D36-7487-499A-867F-AC8943B682CF}" type="presParOf" srcId="{ACB1B856-0C04-4C38-A364-D7CDA22C1317}" destId="{F8BBA036-3DD4-4ECD-8533-0624E61ED8C0}" srcOrd="9" destOrd="0" presId="urn:microsoft.com/office/officeart/2005/8/layout/cycle5"/>
    <dgm:cxn modelId="{79544944-853E-408A-B1C5-DEEDB1BBABAC}" type="presParOf" srcId="{ACB1B856-0C04-4C38-A364-D7CDA22C1317}" destId="{102C7E26-077B-476C-A334-AFF93A8D27DD}" srcOrd="10" destOrd="0" presId="urn:microsoft.com/office/officeart/2005/8/layout/cycle5"/>
    <dgm:cxn modelId="{E934EBFE-DC6E-45E6-8982-89AB12F7BFE4}" type="presParOf" srcId="{ACB1B856-0C04-4C38-A364-D7CDA22C1317}" destId="{83C9AD3D-9FDA-4A9D-87BD-EE464817159C}" srcOrd="11" destOrd="0" presId="urn:microsoft.com/office/officeart/2005/8/layout/cycle5"/>
    <dgm:cxn modelId="{5C031CFD-BF09-4F7D-94B8-59A13075B870}" type="presParOf" srcId="{ACB1B856-0C04-4C38-A364-D7CDA22C1317}" destId="{EC6763E3-0CD2-4AF0-B3C7-5596EF76D01F}" srcOrd="12" destOrd="0" presId="urn:microsoft.com/office/officeart/2005/8/layout/cycle5"/>
    <dgm:cxn modelId="{FA1C6368-EA76-4341-9D01-7F4459DE10E6}" type="presParOf" srcId="{ACB1B856-0C04-4C38-A364-D7CDA22C1317}" destId="{76AA88DC-9271-4810-918F-229049B61255}" srcOrd="13" destOrd="0" presId="urn:microsoft.com/office/officeart/2005/8/layout/cycle5"/>
    <dgm:cxn modelId="{112C221D-B799-4EA1-83DA-2EB246E9C476}" type="presParOf" srcId="{ACB1B856-0C04-4C38-A364-D7CDA22C1317}" destId="{A36F78A4-6FC8-47F6-93D7-193DCE3A2252}"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6862DB-0392-49D2-A795-F234EDC902AB}"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ru-RU"/>
        </a:p>
      </dgm:t>
    </dgm:pt>
    <dgm:pt modelId="{1F4610CD-58C6-4046-B3B6-1FAD0EC89FAC}">
      <dgm:prSet phldrT="[Текст]"/>
      <dgm:spPr/>
      <dgm:t>
        <a:bodyPr/>
        <a:lstStyle/>
        <a:p>
          <a:r>
            <a:rPr lang="ru-RU" dirty="0" smtClean="0"/>
            <a:t>22 %</a:t>
          </a:r>
          <a:endParaRPr lang="ru-RU" dirty="0"/>
        </a:p>
      </dgm:t>
    </dgm:pt>
    <dgm:pt modelId="{865EA159-585D-431A-BDA1-2C741FD299EE}" type="parTrans" cxnId="{BF91565D-0300-41EB-BD7F-A1748D8BFC2B}">
      <dgm:prSet/>
      <dgm:spPr/>
      <dgm:t>
        <a:bodyPr/>
        <a:lstStyle/>
        <a:p>
          <a:endParaRPr lang="ru-RU"/>
        </a:p>
      </dgm:t>
    </dgm:pt>
    <dgm:pt modelId="{8BC97E7E-7314-4156-850C-07BA86B69C04}" type="sibTrans" cxnId="{BF91565D-0300-41EB-BD7F-A1748D8BFC2B}">
      <dgm:prSet/>
      <dgm:spPr/>
      <dgm:t>
        <a:bodyPr/>
        <a:lstStyle/>
        <a:p>
          <a:endParaRPr lang="ru-RU"/>
        </a:p>
      </dgm:t>
    </dgm:pt>
    <dgm:pt modelId="{BA913DAF-D633-4A2D-96E2-73B306F433FF}">
      <dgm:prSet phldrT="[Текст]"/>
      <dgm:spPr/>
      <dgm:t>
        <a:bodyPr/>
        <a:lstStyle/>
        <a:p>
          <a:r>
            <a:rPr lang="ru-RU" dirty="0" smtClean="0"/>
            <a:t> 16 %</a:t>
          </a:r>
          <a:endParaRPr lang="ru-RU" dirty="0"/>
        </a:p>
      </dgm:t>
    </dgm:pt>
    <dgm:pt modelId="{EC4FAA78-F651-491E-B7EE-87444B914A71}" type="parTrans" cxnId="{36D1E92A-0E02-47A6-B8AA-E65DFE6286DB}">
      <dgm:prSet/>
      <dgm:spPr/>
      <dgm:t>
        <a:bodyPr/>
        <a:lstStyle/>
        <a:p>
          <a:endParaRPr lang="ru-RU"/>
        </a:p>
      </dgm:t>
    </dgm:pt>
    <dgm:pt modelId="{958CEEB6-6D32-4EEF-98FA-9E3F86BEDA04}" type="sibTrans" cxnId="{36D1E92A-0E02-47A6-B8AA-E65DFE6286DB}">
      <dgm:prSet/>
      <dgm:spPr/>
      <dgm:t>
        <a:bodyPr/>
        <a:lstStyle/>
        <a:p>
          <a:endParaRPr lang="ru-RU"/>
        </a:p>
      </dgm:t>
    </dgm:pt>
    <dgm:pt modelId="{8D24DBC7-AD52-4B98-B6A8-3463B9BC9CEB}">
      <dgm:prSet phldrT="[Текст]"/>
      <dgm:spPr/>
      <dgm:t>
        <a:bodyPr/>
        <a:lstStyle/>
        <a:p>
          <a:r>
            <a:rPr lang="ru-RU" dirty="0" smtClean="0"/>
            <a:t> 6%</a:t>
          </a:r>
          <a:endParaRPr lang="ru-RU" dirty="0"/>
        </a:p>
      </dgm:t>
    </dgm:pt>
    <dgm:pt modelId="{BCC8E74E-AE9F-4E36-B9C1-F7429544F536}" type="parTrans" cxnId="{DD188812-FB00-4906-930F-0B2B90FF4EF4}">
      <dgm:prSet/>
      <dgm:spPr/>
      <dgm:t>
        <a:bodyPr/>
        <a:lstStyle/>
        <a:p>
          <a:endParaRPr lang="ru-RU"/>
        </a:p>
      </dgm:t>
    </dgm:pt>
    <dgm:pt modelId="{7D70F4E2-6FBC-4703-BC1C-C1A2ED065D5B}" type="sibTrans" cxnId="{DD188812-FB00-4906-930F-0B2B90FF4EF4}">
      <dgm:prSet/>
      <dgm:spPr/>
      <dgm:t>
        <a:bodyPr/>
        <a:lstStyle/>
        <a:p>
          <a:endParaRPr lang="ru-RU"/>
        </a:p>
      </dgm:t>
    </dgm:pt>
    <dgm:pt modelId="{AF2F4C53-546F-4C8E-9909-631A27400F11}">
      <dgm:prSet/>
      <dgm:spPr/>
      <dgm:t>
        <a:bodyPr/>
        <a:lstStyle/>
        <a:p>
          <a:r>
            <a:rPr lang="ru-RU" dirty="0" smtClean="0"/>
            <a:t>СТРАХОВЫЕ ВЗНОСЫ</a:t>
          </a:r>
          <a:endParaRPr lang="ru-RU" dirty="0"/>
        </a:p>
      </dgm:t>
    </dgm:pt>
    <dgm:pt modelId="{015D96E1-EAAB-4D93-BCE2-423C2F0DBDA4}" type="parTrans" cxnId="{DD2E088F-184C-45B4-93C8-7AC8D048922D}">
      <dgm:prSet/>
      <dgm:spPr/>
      <dgm:t>
        <a:bodyPr/>
        <a:lstStyle/>
        <a:p>
          <a:endParaRPr lang="ru-RU"/>
        </a:p>
      </dgm:t>
    </dgm:pt>
    <dgm:pt modelId="{1581D839-2557-4048-9062-3FDE3EB9A37B}" type="sibTrans" cxnId="{DD2E088F-184C-45B4-93C8-7AC8D048922D}">
      <dgm:prSet/>
      <dgm:spPr/>
      <dgm:t>
        <a:bodyPr/>
        <a:lstStyle/>
        <a:p>
          <a:endParaRPr lang="ru-RU"/>
        </a:p>
      </dgm:t>
    </dgm:pt>
    <dgm:pt modelId="{9D136586-9745-4598-A37C-0737E5D20E28}">
      <dgm:prSet/>
      <dgm:spPr/>
      <dgm:t>
        <a:bodyPr/>
        <a:lstStyle/>
        <a:p>
          <a:r>
            <a:rPr lang="ru-RU" dirty="0" smtClean="0"/>
            <a:t>ПФ РФ </a:t>
          </a:r>
          <a:endParaRPr lang="ru-RU" dirty="0"/>
        </a:p>
      </dgm:t>
    </dgm:pt>
    <dgm:pt modelId="{3240C90A-988A-43AA-9FFC-C13F873EAFC6}" type="parTrans" cxnId="{FDE5325E-04A5-4D42-90D6-4D013FE52DC3}">
      <dgm:prSet/>
      <dgm:spPr/>
      <dgm:t>
        <a:bodyPr/>
        <a:lstStyle/>
        <a:p>
          <a:endParaRPr lang="ru-RU"/>
        </a:p>
      </dgm:t>
    </dgm:pt>
    <dgm:pt modelId="{6A6C8AE8-5288-49AC-8EF7-2EABDD61A3C4}" type="sibTrans" cxnId="{FDE5325E-04A5-4D42-90D6-4D013FE52DC3}">
      <dgm:prSet/>
      <dgm:spPr/>
      <dgm:t>
        <a:bodyPr/>
        <a:lstStyle/>
        <a:p>
          <a:endParaRPr lang="ru-RU"/>
        </a:p>
      </dgm:t>
    </dgm:pt>
    <dgm:pt modelId="{3D910533-D352-4DF6-859D-511339A68455}">
      <dgm:prSet/>
      <dgm:spPr/>
      <dgm:t>
        <a:bodyPr/>
        <a:lstStyle/>
        <a:p>
          <a:r>
            <a:rPr lang="ru-RU" dirty="0" smtClean="0"/>
            <a:t>НПФ РФ</a:t>
          </a:r>
          <a:endParaRPr lang="ru-RU" dirty="0"/>
        </a:p>
      </dgm:t>
    </dgm:pt>
    <dgm:pt modelId="{E54968FC-FF58-4338-812A-4F2C494BCE7B}" type="parTrans" cxnId="{3F4A8B1B-7558-4387-B4F3-C8CBBF887444}">
      <dgm:prSet/>
      <dgm:spPr/>
      <dgm:t>
        <a:bodyPr/>
        <a:lstStyle/>
        <a:p>
          <a:endParaRPr lang="ru-RU"/>
        </a:p>
      </dgm:t>
    </dgm:pt>
    <dgm:pt modelId="{B328C2AE-FAED-427E-9652-57DB9E9BE246}" type="sibTrans" cxnId="{3F4A8B1B-7558-4387-B4F3-C8CBBF887444}">
      <dgm:prSet/>
      <dgm:spPr/>
      <dgm:t>
        <a:bodyPr/>
        <a:lstStyle/>
        <a:p>
          <a:endParaRPr lang="ru-RU"/>
        </a:p>
      </dgm:t>
    </dgm:pt>
    <dgm:pt modelId="{917FB0C0-495E-4FE1-89A8-23A90C77E437}" type="pres">
      <dgm:prSet presAssocID="{7A6862DB-0392-49D2-A795-F234EDC902AB}" presName="linearFlow" presStyleCnt="0">
        <dgm:presLayoutVars>
          <dgm:dir/>
          <dgm:animLvl val="lvl"/>
          <dgm:resizeHandles val="exact"/>
        </dgm:presLayoutVars>
      </dgm:prSet>
      <dgm:spPr/>
      <dgm:t>
        <a:bodyPr/>
        <a:lstStyle/>
        <a:p>
          <a:endParaRPr lang="ru-RU"/>
        </a:p>
      </dgm:t>
    </dgm:pt>
    <dgm:pt modelId="{D6E8F907-E075-4DF6-AF05-EAF07292FCA1}" type="pres">
      <dgm:prSet presAssocID="{1F4610CD-58C6-4046-B3B6-1FAD0EC89FAC}" presName="composite" presStyleCnt="0"/>
      <dgm:spPr/>
    </dgm:pt>
    <dgm:pt modelId="{D64BE72C-C9D4-4AC0-B009-65335BC69317}" type="pres">
      <dgm:prSet presAssocID="{1F4610CD-58C6-4046-B3B6-1FAD0EC89FAC}" presName="parentText" presStyleLbl="alignNode1" presStyleIdx="0" presStyleCnt="3" custLinFactNeighborX="3107" custLinFactNeighborY="725">
        <dgm:presLayoutVars>
          <dgm:chMax val="1"/>
          <dgm:bulletEnabled val="1"/>
        </dgm:presLayoutVars>
      </dgm:prSet>
      <dgm:spPr/>
      <dgm:t>
        <a:bodyPr/>
        <a:lstStyle/>
        <a:p>
          <a:endParaRPr lang="ru-RU"/>
        </a:p>
      </dgm:t>
    </dgm:pt>
    <dgm:pt modelId="{59FD6DA2-82EF-472C-91F5-CBCDC5DCE008}" type="pres">
      <dgm:prSet presAssocID="{1F4610CD-58C6-4046-B3B6-1FAD0EC89FAC}" presName="descendantText" presStyleLbl="alignAcc1" presStyleIdx="0" presStyleCnt="3">
        <dgm:presLayoutVars>
          <dgm:bulletEnabled val="1"/>
        </dgm:presLayoutVars>
      </dgm:prSet>
      <dgm:spPr/>
      <dgm:t>
        <a:bodyPr/>
        <a:lstStyle/>
        <a:p>
          <a:endParaRPr lang="ru-RU"/>
        </a:p>
      </dgm:t>
    </dgm:pt>
    <dgm:pt modelId="{DC1FC5C8-AE35-450F-A9EE-79814165D0EB}" type="pres">
      <dgm:prSet presAssocID="{8BC97E7E-7314-4156-850C-07BA86B69C04}" presName="sp" presStyleCnt="0"/>
      <dgm:spPr/>
    </dgm:pt>
    <dgm:pt modelId="{605DBBD0-0BCE-4703-9F31-70C226C8DE22}" type="pres">
      <dgm:prSet presAssocID="{BA913DAF-D633-4A2D-96E2-73B306F433FF}" presName="composite" presStyleCnt="0"/>
      <dgm:spPr/>
    </dgm:pt>
    <dgm:pt modelId="{FA566A7E-B6C8-4197-A502-5D240A1A0F6A}" type="pres">
      <dgm:prSet presAssocID="{BA913DAF-D633-4A2D-96E2-73B306F433FF}" presName="parentText" presStyleLbl="alignNode1" presStyleIdx="1" presStyleCnt="3">
        <dgm:presLayoutVars>
          <dgm:chMax val="1"/>
          <dgm:bulletEnabled val="1"/>
        </dgm:presLayoutVars>
      </dgm:prSet>
      <dgm:spPr/>
      <dgm:t>
        <a:bodyPr/>
        <a:lstStyle/>
        <a:p>
          <a:endParaRPr lang="ru-RU"/>
        </a:p>
      </dgm:t>
    </dgm:pt>
    <dgm:pt modelId="{2EA22286-7B70-4A8D-9C59-86E0EFD94A7C}" type="pres">
      <dgm:prSet presAssocID="{BA913DAF-D633-4A2D-96E2-73B306F433FF}" presName="descendantText" presStyleLbl="alignAcc1" presStyleIdx="1" presStyleCnt="3">
        <dgm:presLayoutVars>
          <dgm:bulletEnabled val="1"/>
        </dgm:presLayoutVars>
      </dgm:prSet>
      <dgm:spPr/>
      <dgm:t>
        <a:bodyPr/>
        <a:lstStyle/>
        <a:p>
          <a:endParaRPr lang="ru-RU"/>
        </a:p>
      </dgm:t>
    </dgm:pt>
    <dgm:pt modelId="{C8DFA6F5-8686-481F-9971-50A4A302FFDC}" type="pres">
      <dgm:prSet presAssocID="{958CEEB6-6D32-4EEF-98FA-9E3F86BEDA04}" presName="sp" presStyleCnt="0"/>
      <dgm:spPr/>
    </dgm:pt>
    <dgm:pt modelId="{6882E049-5D7C-424F-B1E6-AE186CCB2EAC}" type="pres">
      <dgm:prSet presAssocID="{8D24DBC7-AD52-4B98-B6A8-3463B9BC9CEB}" presName="composite" presStyleCnt="0"/>
      <dgm:spPr/>
    </dgm:pt>
    <dgm:pt modelId="{A413A352-6A2A-4013-98D1-CE8E44A66621}" type="pres">
      <dgm:prSet presAssocID="{8D24DBC7-AD52-4B98-B6A8-3463B9BC9CEB}" presName="parentText" presStyleLbl="alignNode1" presStyleIdx="2" presStyleCnt="3">
        <dgm:presLayoutVars>
          <dgm:chMax val="1"/>
          <dgm:bulletEnabled val="1"/>
        </dgm:presLayoutVars>
      </dgm:prSet>
      <dgm:spPr/>
      <dgm:t>
        <a:bodyPr/>
        <a:lstStyle/>
        <a:p>
          <a:endParaRPr lang="ru-RU"/>
        </a:p>
      </dgm:t>
    </dgm:pt>
    <dgm:pt modelId="{119A83CC-5E5F-4FB3-A34E-9909BFF7FB14}" type="pres">
      <dgm:prSet presAssocID="{8D24DBC7-AD52-4B98-B6A8-3463B9BC9CEB}" presName="descendantText" presStyleLbl="alignAcc1" presStyleIdx="2" presStyleCnt="3">
        <dgm:presLayoutVars>
          <dgm:bulletEnabled val="1"/>
        </dgm:presLayoutVars>
      </dgm:prSet>
      <dgm:spPr/>
      <dgm:t>
        <a:bodyPr/>
        <a:lstStyle/>
        <a:p>
          <a:endParaRPr lang="ru-RU"/>
        </a:p>
      </dgm:t>
    </dgm:pt>
  </dgm:ptLst>
  <dgm:cxnLst>
    <dgm:cxn modelId="{31DF3800-868C-4872-9E43-0F9E37416C8D}" type="presOf" srcId="{1F4610CD-58C6-4046-B3B6-1FAD0EC89FAC}" destId="{D64BE72C-C9D4-4AC0-B009-65335BC69317}" srcOrd="0" destOrd="0" presId="urn:microsoft.com/office/officeart/2005/8/layout/chevron2"/>
    <dgm:cxn modelId="{ED454F3C-FA60-47FC-A6C3-C8429A3ABD4A}" type="presOf" srcId="{BA913DAF-D633-4A2D-96E2-73B306F433FF}" destId="{FA566A7E-B6C8-4197-A502-5D240A1A0F6A}" srcOrd="0" destOrd="0" presId="urn:microsoft.com/office/officeart/2005/8/layout/chevron2"/>
    <dgm:cxn modelId="{FDE5325E-04A5-4D42-90D6-4D013FE52DC3}" srcId="{BA913DAF-D633-4A2D-96E2-73B306F433FF}" destId="{9D136586-9745-4598-A37C-0737E5D20E28}" srcOrd="0" destOrd="0" parTransId="{3240C90A-988A-43AA-9FFC-C13F873EAFC6}" sibTransId="{6A6C8AE8-5288-49AC-8EF7-2EABDD61A3C4}"/>
    <dgm:cxn modelId="{BF91565D-0300-41EB-BD7F-A1748D8BFC2B}" srcId="{7A6862DB-0392-49D2-A795-F234EDC902AB}" destId="{1F4610CD-58C6-4046-B3B6-1FAD0EC89FAC}" srcOrd="0" destOrd="0" parTransId="{865EA159-585D-431A-BDA1-2C741FD299EE}" sibTransId="{8BC97E7E-7314-4156-850C-07BA86B69C04}"/>
    <dgm:cxn modelId="{DD2E088F-184C-45B4-93C8-7AC8D048922D}" srcId="{1F4610CD-58C6-4046-B3B6-1FAD0EC89FAC}" destId="{AF2F4C53-546F-4C8E-9909-631A27400F11}" srcOrd="0" destOrd="0" parTransId="{015D96E1-EAAB-4D93-BCE2-423C2F0DBDA4}" sibTransId="{1581D839-2557-4048-9062-3FDE3EB9A37B}"/>
    <dgm:cxn modelId="{DD188812-FB00-4906-930F-0B2B90FF4EF4}" srcId="{7A6862DB-0392-49D2-A795-F234EDC902AB}" destId="{8D24DBC7-AD52-4B98-B6A8-3463B9BC9CEB}" srcOrd="2" destOrd="0" parTransId="{BCC8E74E-AE9F-4E36-B9C1-F7429544F536}" sibTransId="{7D70F4E2-6FBC-4703-BC1C-C1A2ED065D5B}"/>
    <dgm:cxn modelId="{3F4A8B1B-7558-4387-B4F3-C8CBBF887444}" srcId="{8D24DBC7-AD52-4B98-B6A8-3463B9BC9CEB}" destId="{3D910533-D352-4DF6-859D-511339A68455}" srcOrd="0" destOrd="0" parTransId="{E54968FC-FF58-4338-812A-4F2C494BCE7B}" sibTransId="{B328C2AE-FAED-427E-9652-57DB9E9BE246}"/>
    <dgm:cxn modelId="{E69D513A-59C2-487D-AC15-BA7F3BBA6DB5}" type="presOf" srcId="{3D910533-D352-4DF6-859D-511339A68455}" destId="{119A83CC-5E5F-4FB3-A34E-9909BFF7FB14}" srcOrd="0" destOrd="0" presId="urn:microsoft.com/office/officeart/2005/8/layout/chevron2"/>
    <dgm:cxn modelId="{FFF7763E-7ED8-499E-A912-6275768169A0}" type="presOf" srcId="{9D136586-9745-4598-A37C-0737E5D20E28}" destId="{2EA22286-7B70-4A8D-9C59-86E0EFD94A7C}" srcOrd="0" destOrd="0" presId="urn:microsoft.com/office/officeart/2005/8/layout/chevron2"/>
    <dgm:cxn modelId="{36D1E92A-0E02-47A6-B8AA-E65DFE6286DB}" srcId="{7A6862DB-0392-49D2-A795-F234EDC902AB}" destId="{BA913DAF-D633-4A2D-96E2-73B306F433FF}" srcOrd="1" destOrd="0" parTransId="{EC4FAA78-F651-491E-B7EE-87444B914A71}" sibTransId="{958CEEB6-6D32-4EEF-98FA-9E3F86BEDA04}"/>
    <dgm:cxn modelId="{703F34B7-7A17-48A6-BB27-6EEF460B8EA5}" type="presOf" srcId="{7A6862DB-0392-49D2-A795-F234EDC902AB}" destId="{917FB0C0-495E-4FE1-89A8-23A90C77E437}" srcOrd="0" destOrd="0" presId="urn:microsoft.com/office/officeart/2005/8/layout/chevron2"/>
    <dgm:cxn modelId="{D50D5536-6C6C-4B36-A7E2-A84A11A2443E}" type="presOf" srcId="{AF2F4C53-546F-4C8E-9909-631A27400F11}" destId="{59FD6DA2-82EF-472C-91F5-CBCDC5DCE008}" srcOrd="0" destOrd="0" presId="urn:microsoft.com/office/officeart/2005/8/layout/chevron2"/>
    <dgm:cxn modelId="{3390E069-40DC-4BE9-9FA4-D3B2FFB55137}" type="presOf" srcId="{8D24DBC7-AD52-4B98-B6A8-3463B9BC9CEB}" destId="{A413A352-6A2A-4013-98D1-CE8E44A66621}" srcOrd="0" destOrd="0" presId="urn:microsoft.com/office/officeart/2005/8/layout/chevron2"/>
    <dgm:cxn modelId="{8E22C0EB-AE92-42F3-AF9E-72588F574448}" type="presParOf" srcId="{917FB0C0-495E-4FE1-89A8-23A90C77E437}" destId="{D6E8F907-E075-4DF6-AF05-EAF07292FCA1}" srcOrd="0" destOrd="0" presId="urn:microsoft.com/office/officeart/2005/8/layout/chevron2"/>
    <dgm:cxn modelId="{78E83E83-275F-470C-9421-1E8560CFAA2B}" type="presParOf" srcId="{D6E8F907-E075-4DF6-AF05-EAF07292FCA1}" destId="{D64BE72C-C9D4-4AC0-B009-65335BC69317}" srcOrd="0" destOrd="0" presId="urn:microsoft.com/office/officeart/2005/8/layout/chevron2"/>
    <dgm:cxn modelId="{EE744870-C687-4180-9C9A-F17885CA7561}" type="presParOf" srcId="{D6E8F907-E075-4DF6-AF05-EAF07292FCA1}" destId="{59FD6DA2-82EF-472C-91F5-CBCDC5DCE008}" srcOrd="1" destOrd="0" presId="urn:microsoft.com/office/officeart/2005/8/layout/chevron2"/>
    <dgm:cxn modelId="{7ACB7FEF-EE90-4729-9FCC-EBEE5ACF1E3C}" type="presParOf" srcId="{917FB0C0-495E-4FE1-89A8-23A90C77E437}" destId="{DC1FC5C8-AE35-450F-A9EE-79814165D0EB}" srcOrd="1" destOrd="0" presId="urn:microsoft.com/office/officeart/2005/8/layout/chevron2"/>
    <dgm:cxn modelId="{6F4A27E5-3624-43E0-99C2-A341626ACD0D}" type="presParOf" srcId="{917FB0C0-495E-4FE1-89A8-23A90C77E437}" destId="{605DBBD0-0BCE-4703-9F31-70C226C8DE22}" srcOrd="2" destOrd="0" presId="urn:microsoft.com/office/officeart/2005/8/layout/chevron2"/>
    <dgm:cxn modelId="{D3F58EDA-AC64-410F-9B93-7D379F9F3C9F}" type="presParOf" srcId="{605DBBD0-0BCE-4703-9F31-70C226C8DE22}" destId="{FA566A7E-B6C8-4197-A502-5D240A1A0F6A}" srcOrd="0" destOrd="0" presId="urn:microsoft.com/office/officeart/2005/8/layout/chevron2"/>
    <dgm:cxn modelId="{7F0A9427-4FC6-42E9-B195-E0C7010362CB}" type="presParOf" srcId="{605DBBD0-0BCE-4703-9F31-70C226C8DE22}" destId="{2EA22286-7B70-4A8D-9C59-86E0EFD94A7C}" srcOrd="1" destOrd="0" presId="urn:microsoft.com/office/officeart/2005/8/layout/chevron2"/>
    <dgm:cxn modelId="{0D59D7A8-1FAF-4D1F-921A-75723B2A808E}" type="presParOf" srcId="{917FB0C0-495E-4FE1-89A8-23A90C77E437}" destId="{C8DFA6F5-8686-481F-9971-50A4A302FFDC}" srcOrd="3" destOrd="0" presId="urn:microsoft.com/office/officeart/2005/8/layout/chevron2"/>
    <dgm:cxn modelId="{48AA61CA-0F96-4385-9707-638071FA56C7}" type="presParOf" srcId="{917FB0C0-495E-4FE1-89A8-23A90C77E437}" destId="{6882E049-5D7C-424F-B1E6-AE186CCB2EAC}" srcOrd="4" destOrd="0" presId="urn:microsoft.com/office/officeart/2005/8/layout/chevron2"/>
    <dgm:cxn modelId="{D24CB943-AEA7-4D40-8100-3B12767F5A43}" type="presParOf" srcId="{6882E049-5D7C-424F-B1E6-AE186CCB2EAC}" destId="{A413A352-6A2A-4013-98D1-CE8E44A66621}" srcOrd="0" destOrd="0" presId="urn:microsoft.com/office/officeart/2005/8/layout/chevron2"/>
    <dgm:cxn modelId="{37B2B912-16A1-4EAE-8363-5763F1EA816D}" type="presParOf" srcId="{6882E049-5D7C-424F-B1E6-AE186CCB2EAC}" destId="{119A83CC-5E5F-4FB3-A34E-9909BFF7FB1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2B7D2-80FF-4DD8-B202-C3F68C2B31D1}">
      <dsp:nvSpPr>
        <dsp:cNvPr id="0" name=""/>
        <dsp:cNvSpPr/>
      </dsp:nvSpPr>
      <dsp:spPr>
        <a:xfrm>
          <a:off x="5832763" y="2936244"/>
          <a:ext cx="3984376" cy="642942"/>
        </a:xfrm>
        <a:custGeom>
          <a:avLst/>
          <a:gdLst/>
          <a:ahLst/>
          <a:cxnLst/>
          <a:rect l="0" t="0" r="0" b="0"/>
          <a:pathLst>
            <a:path>
              <a:moveTo>
                <a:pt x="0" y="0"/>
              </a:moveTo>
              <a:lnTo>
                <a:pt x="0" y="321471"/>
              </a:lnTo>
              <a:lnTo>
                <a:pt x="3984376" y="321471"/>
              </a:lnTo>
              <a:lnTo>
                <a:pt x="3984376" y="64294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4747FE-D597-42D3-8951-2267DD551F5D}">
      <dsp:nvSpPr>
        <dsp:cNvPr id="0" name=""/>
        <dsp:cNvSpPr/>
      </dsp:nvSpPr>
      <dsp:spPr>
        <a:xfrm>
          <a:off x="5518487" y="2936244"/>
          <a:ext cx="314276" cy="642942"/>
        </a:xfrm>
        <a:custGeom>
          <a:avLst/>
          <a:gdLst/>
          <a:ahLst/>
          <a:cxnLst/>
          <a:rect l="0" t="0" r="0" b="0"/>
          <a:pathLst>
            <a:path>
              <a:moveTo>
                <a:pt x="314276" y="0"/>
              </a:moveTo>
              <a:lnTo>
                <a:pt x="314276" y="321471"/>
              </a:lnTo>
              <a:lnTo>
                <a:pt x="0" y="321471"/>
              </a:lnTo>
              <a:lnTo>
                <a:pt x="0" y="64294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50FC70-6590-4CB4-AB11-D228061DC6D5}">
      <dsp:nvSpPr>
        <dsp:cNvPr id="0" name=""/>
        <dsp:cNvSpPr/>
      </dsp:nvSpPr>
      <dsp:spPr>
        <a:xfrm>
          <a:off x="1534110" y="2936244"/>
          <a:ext cx="4298652" cy="642942"/>
        </a:xfrm>
        <a:custGeom>
          <a:avLst/>
          <a:gdLst/>
          <a:ahLst/>
          <a:cxnLst/>
          <a:rect l="0" t="0" r="0" b="0"/>
          <a:pathLst>
            <a:path>
              <a:moveTo>
                <a:pt x="4298652" y="0"/>
              </a:moveTo>
              <a:lnTo>
                <a:pt x="4298652" y="321471"/>
              </a:lnTo>
              <a:lnTo>
                <a:pt x="0" y="321471"/>
              </a:lnTo>
              <a:lnTo>
                <a:pt x="0" y="64294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2FD6F0-104D-4EA3-918C-4A8F1FA3A396}">
      <dsp:nvSpPr>
        <dsp:cNvPr id="0" name=""/>
        <dsp:cNvSpPr/>
      </dsp:nvSpPr>
      <dsp:spPr>
        <a:xfrm>
          <a:off x="3730861" y="309212"/>
          <a:ext cx="4203803" cy="2627032"/>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ru-RU" sz="4400" kern="1200" dirty="0" smtClean="0"/>
            <a:t>Виды пенсионного обеспечения</a:t>
          </a:r>
          <a:endParaRPr lang="ru-RU" sz="4400" kern="1200" dirty="0"/>
        </a:p>
      </dsp:txBody>
      <dsp:txXfrm>
        <a:off x="3730861" y="309212"/>
        <a:ext cx="4203803" cy="2627032"/>
      </dsp:txXfrm>
    </dsp:sp>
    <dsp:sp modelId="{EF656A9E-7AB0-4793-9420-921E78345387}">
      <dsp:nvSpPr>
        <dsp:cNvPr id="0" name=""/>
        <dsp:cNvSpPr/>
      </dsp:nvSpPr>
      <dsp:spPr>
        <a:xfrm>
          <a:off x="2590" y="3579187"/>
          <a:ext cx="3063039" cy="2623236"/>
        </a:xfrm>
        <a:prstGeom prst="rect">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kern="1200" dirty="0" smtClean="0"/>
            <a:t>Государственное пенсионное обеспечение </a:t>
          </a:r>
          <a:endParaRPr lang="ru-RU" sz="3200" kern="1200" dirty="0"/>
        </a:p>
      </dsp:txBody>
      <dsp:txXfrm>
        <a:off x="2590" y="3579187"/>
        <a:ext cx="3063039" cy="2623236"/>
      </dsp:txXfrm>
    </dsp:sp>
    <dsp:sp modelId="{412616B4-AB1D-4EFB-818E-E6E2BA047A00}">
      <dsp:nvSpPr>
        <dsp:cNvPr id="0" name=""/>
        <dsp:cNvSpPr/>
      </dsp:nvSpPr>
      <dsp:spPr>
        <a:xfrm>
          <a:off x="3708573" y="3579187"/>
          <a:ext cx="3619827" cy="2603595"/>
        </a:xfrm>
        <a:prstGeom prst="rect">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kern="1200" dirty="0" smtClean="0"/>
            <a:t>Обязательное пенсионное страхование </a:t>
          </a:r>
          <a:endParaRPr lang="ru-RU" sz="3200" kern="1200" dirty="0"/>
        </a:p>
      </dsp:txBody>
      <dsp:txXfrm>
        <a:off x="3708573" y="3579187"/>
        <a:ext cx="3619827" cy="2603595"/>
      </dsp:txXfrm>
    </dsp:sp>
    <dsp:sp modelId="{707D46D9-116B-4FE0-9F1F-87886E8A0292}">
      <dsp:nvSpPr>
        <dsp:cNvPr id="0" name=""/>
        <dsp:cNvSpPr/>
      </dsp:nvSpPr>
      <dsp:spPr>
        <a:xfrm>
          <a:off x="7971343" y="3579187"/>
          <a:ext cx="3691592" cy="2590277"/>
        </a:xfrm>
        <a:prstGeom prst="rect">
          <a:avLst/>
        </a:prstGeom>
        <a:gradFill rotWithShape="1">
          <a:gsLst>
            <a:gs pos="0">
              <a:schemeClr val="accent6">
                <a:tint val="65000"/>
                <a:lumMod val="110000"/>
              </a:schemeClr>
            </a:gs>
            <a:gs pos="88000">
              <a:schemeClr val="accent6">
                <a:tint val="90000"/>
              </a:schemeClr>
            </a:gs>
          </a:gsLst>
          <a:lin ang="5400000" scaled="0"/>
        </a:gradFill>
        <a:ln w="12700" cap="rnd"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kern="1200" dirty="0" smtClean="0"/>
            <a:t>Негосударственное пенсионное обеспечение </a:t>
          </a:r>
          <a:endParaRPr lang="ru-RU" sz="3200" kern="1200" dirty="0"/>
        </a:p>
      </dsp:txBody>
      <dsp:txXfrm>
        <a:off x="7971343" y="3579187"/>
        <a:ext cx="3691592" cy="2590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82A9A-9D04-4BB5-A062-774B95AD6C87}">
      <dsp:nvSpPr>
        <dsp:cNvPr id="0" name=""/>
        <dsp:cNvSpPr/>
      </dsp:nvSpPr>
      <dsp:spPr>
        <a:xfrm>
          <a:off x="4316828" y="138326"/>
          <a:ext cx="2922609" cy="289974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ru-RU" sz="1800" kern="1200" dirty="0" smtClean="0"/>
            <a:t>СТРАХОВАТЕЛЬ - лица, производящие выплаты физическим лицам, в том числе:</a:t>
          </a:r>
        </a:p>
        <a:p>
          <a:pPr lvl="0" algn="ctr" defTabSz="800100">
            <a:lnSpc>
              <a:spcPct val="100000"/>
            </a:lnSpc>
            <a:spcBef>
              <a:spcPct val="0"/>
            </a:spcBef>
            <a:spcAft>
              <a:spcPts val="0"/>
            </a:spcAft>
          </a:pPr>
          <a:r>
            <a:rPr lang="ru-RU" sz="1800" kern="1200" dirty="0" smtClean="0"/>
            <a:t>организации;</a:t>
          </a:r>
        </a:p>
        <a:p>
          <a:pPr lvl="0" algn="ctr" defTabSz="800100">
            <a:lnSpc>
              <a:spcPct val="100000"/>
            </a:lnSpc>
            <a:spcBef>
              <a:spcPct val="0"/>
            </a:spcBef>
            <a:spcAft>
              <a:spcPts val="0"/>
            </a:spcAft>
          </a:pPr>
          <a:r>
            <a:rPr lang="ru-RU" sz="1800" kern="1200" dirty="0" smtClean="0"/>
            <a:t>индивидуальные предприниматели;</a:t>
          </a:r>
        </a:p>
        <a:p>
          <a:pPr lvl="0" algn="ctr" defTabSz="800100">
            <a:lnSpc>
              <a:spcPct val="100000"/>
            </a:lnSpc>
            <a:spcBef>
              <a:spcPct val="0"/>
            </a:spcBef>
            <a:spcAft>
              <a:spcPts val="0"/>
            </a:spcAft>
          </a:pPr>
          <a:r>
            <a:rPr lang="ru-RU" sz="1800" kern="1200" dirty="0" smtClean="0"/>
            <a:t>физические лица </a:t>
          </a:r>
          <a:endParaRPr lang="ru-RU" sz="1800" kern="1200" dirty="0"/>
        </a:p>
      </dsp:txBody>
      <dsp:txXfrm>
        <a:off x="4458382" y="279880"/>
        <a:ext cx="2639501" cy="2616637"/>
      </dsp:txXfrm>
    </dsp:sp>
    <dsp:sp modelId="{F6C476B2-A571-40BC-A6E0-1DEE9AC9F6B9}">
      <dsp:nvSpPr>
        <dsp:cNvPr id="0" name=""/>
        <dsp:cNvSpPr/>
      </dsp:nvSpPr>
      <dsp:spPr>
        <a:xfrm>
          <a:off x="6643897" y="1282750"/>
          <a:ext cx="5470102" cy="5470102"/>
        </a:xfrm>
        <a:custGeom>
          <a:avLst/>
          <a:gdLst/>
          <a:ahLst/>
          <a:cxnLst/>
          <a:rect l="0" t="0" r="0" b="0"/>
          <a:pathLst>
            <a:path>
              <a:moveTo>
                <a:pt x="950693" y="662233"/>
              </a:moveTo>
              <a:arcTo wR="2735051" hR="2735051" stAng="13756616" swAng="2065576"/>
            </a:path>
          </a:pathLst>
        </a:custGeom>
        <a:noFill/>
        <a:ln w="12700"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16DD176-E94F-4C2D-8AC1-D85A17BEBA45}">
      <dsp:nvSpPr>
        <dsp:cNvPr id="0" name=""/>
        <dsp:cNvSpPr/>
      </dsp:nvSpPr>
      <dsp:spPr>
        <a:xfrm>
          <a:off x="9004825" y="1290987"/>
          <a:ext cx="2145338" cy="2342176"/>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ru-RU" sz="3600" kern="1200" dirty="0" smtClean="0"/>
            <a:t>ФНС РФ</a:t>
          </a:r>
          <a:endParaRPr lang="ru-RU" sz="3600" kern="1200" dirty="0"/>
        </a:p>
      </dsp:txBody>
      <dsp:txXfrm>
        <a:off x="9109552" y="1395714"/>
        <a:ext cx="1935884" cy="2132722"/>
      </dsp:txXfrm>
    </dsp:sp>
    <dsp:sp modelId="{87045C89-9DED-4B6A-A34D-ACA9CA3EC96A}">
      <dsp:nvSpPr>
        <dsp:cNvPr id="0" name=""/>
        <dsp:cNvSpPr/>
      </dsp:nvSpPr>
      <dsp:spPr>
        <a:xfrm>
          <a:off x="5458528" y="-936631"/>
          <a:ext cx="5470102" cy="5470102"/>
        </a:xfrm>
        <a:custGeom>
          <a:avLst/>
          <a:gdLst/>
          <a:ahLst/>
          <a:cxnLst/>
          <a:rect l="0" t="0" r="0" b="0"/>
          <a:pathLst>
            <a:path>
              <a:moveTo>
                <a:pt x="4493407" y="4829970"/>
              </a:moveTo>
              <a:arcTo wR="2735051" hR="2735051" stAng="2999509" swAng="1463844"/>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01B2E84-890D-4825-998F-7ECCC6DE1037}">
      <dsp:nvSpPr>
        <dsp:cNvPr id="0" name=""/>
        <dsp:cNvSpPr/>
      </dsp:nvSpPr>
      <dsp:spPr>
        <a:xfrm>
          <a:off x="6454835" y="4508489"/>
          <a:ext cx="3661617" cy="1239165"/>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СТРАХОВЩИК </a:t>
          </a:r>
        </a:p>
        <a:p>
          <a:pPr lvl="0" algn="ctr" defTabSz="1066800">
            <a:lnSpc>
              <a:spcPct val="90000"/>
            </a:lnSpc>
            <a:spcBef>
              <a:spcPct val="0"/>
            </a:spcBef>
            <a:spcAft>
              <a:spcPct val="35000"/>
            </a:spcAft>
          </a:pPr>
          <a:r>
            <a:rPr lang="ru-RU" sz="2400" kern="1200" dirty="0" smtClean="0"/>
            <a:t>ПФР РФ</a:t>
          </a:r>
        </a:p>
        <a:p>
          <a:pPr lvl="0" algn="ctr" defTabSz="1066800">
            <a:lnSpc>
              <a:spcPct val="90000"/>
            </a:lnSpc>
            <a:spcBef>
              <a:spcPct val="0"/>
            </a:spcBef>
            <a:spcAft>
              <a:spcPct val="35000"/>
            </a:spcAft>
          </a:pPr>
          <a:r>
            <a:rPr lang="ru-RU" sz="2400" kern="1200" dirty="0" smtClean="0"/>
            <a:t>НПФ РФ</a:t>
          </a:r>
          <a:endParaRPr lang="ru-RU" sz="2400" kern="1200" dirty="0"/>
        </a:p>
      </dsp:txBody>
      <dsp:txXfrm>
        <a:off x="6515326" y="4568980"/>
        <a:ext cx="3540635" cy="1118183"/>
      </dsp:txXfrm>
    </dsp:sp>
    <dsp:sp modelId="{793A0225-C0CD-474B-9029-F082F57855DF}">
      <dsp:nvSpPr>
        <dsp:cNvPr id="0" name=""/>
        <dsp:cNvSpPr/>
      </dsp:nvSpPr>
      <dsp:spPr>
        <a:xfrm>
          <a:off x="3665615" y="663163"/>
          <a:ext cx="5470102" cy="5470102"/>
        </a:xfrm>
        <a:custGeom>
          <a:avLst/>
          <a:gdLst/>
          <a:ahLst/>
          <a:cxnLst/>
          <a:rect l="0" t="0" r="0" b="0"/>
          <a:pathLst>
            <a:path>
              <a:moveTo>
                <a:pt x="3581694" y="5335762"/>
              </a:moveTo>
              <a:arcTo wR="2735051" hR="2735051" stAng="4318062" swAng="2529111"/>
            </a:path>
          </a:pathLst>
        </a:custGeom>
        <a:noFill/>
        <a:ln w="12700"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8BBA036-3DD4-4ECD-8533-0624E61ED8C0}">
      <dsp:nvSpPr>
        <dsp:cNvPr id="0" name=""/>
        <dsp:cNvSpPr/>
      </dsp:nvSpPr>
      <dsp:spPr>
        <a:xfrm>
          <a:off x="3146404" y="3746905"/>
          <a:ext cx="1612789" cy="2384937"/>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ФОМС РФ</a:t>
          </a:r>
          <a:endParaRPr lang="ru-RU" sz="2400" kern="1200" dirty="0"/>
        </a:p>
      </dsp:txBody>
      <dsp:txXfrm>
        <a:off x="3225134" y="3825635"/>
        <a:ext cx="1455329" cy="2227477"/>
      </dsp:txXfrm>
    </dsp:sp>
    <dsp:sp modelId="{83C9AD3D-9FDA-4A9D-87BD-EE464817159C}">
      <dsp:nvSpPr>
        <dsp:cNvPr id="0" name=""/>
        <dsp:cNvSpPr/>
      </dsp:nvSpPr>
      <dsp:spPr>
        <a:xfrm>
          <a:off x="-502691" y="-1411580"/>
          <a:ext cx="5470102" cy="5470102"/>
        </a:xfrm>
        <a:custGeom>
          <a:avLst/>
          <a:gdLst/>
          <a:ahLst/>
          <a:cxnLst/>
          <a:rect l="0" t="0" r="0" b="0"/>
          <a:pathLst>
            <a:path>
              <a:moveTo>
                <a:pt x="3612299" y="5325599"/>
              </a:moveTo>
              <a:arcTo wR="2735051" hR="2735051" stAng="4277528" swAng="1676005"/>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C6763E3-0CD2-4AF0-B3C7-5596EF76D01F}">
      <dsp:nvSpPr>
        <dsp:cNvPr id="0" name=""/>
        <dsp:cNvSpPr/>
      </dsp:nvSpPr>
      <dsp:spPr>
        <a:xfrm>
          <a:off x="649937" y="1465946"/>
          <a:ext cx="1628625" cy="2456717"/>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ФСС РФ</a:t>
          </a:r>
          <a:endParaRPr lang="ru-RU" sz="3200" kern="1200" dirty="0"/>
        </a:p>
      </dsp:txBody>
      <dsp:txXfrm>
        <a:off x="729440" y="1545449"/>
        <a:ext cx="1469619" cy="2297711"/>
      </dsp:txXfrm>
    </dsp:sp>
    <dsp:sp modelId="{A36F78A4-6FC8-47F6-93D7-193DCE3A2252}">
      <dsp:nvSpPr>
        <dsp:cNvPr id="0" name=""/>
        <dsp:cNvSpPr/>
      </dsp:nvSpPr>
      <dsp:spPr>
        <a:xfrm>
          <a:off x="-264174" y="1412132"/>
          <a:ext cx="5470102" cy="5470102"/>
        </a:xfrm>
        <a:custGeom>
          <a:avLst/>
          <a:gdLst/>
          <a:ahLst/>
          <a:cxnLst/>
          <a:rect l="0" t="0" r="0" b="0"/>
          <a:pathLst>
            <a:path>
              <a:moveTo>
                <a:pt x="2686856" y="424"/>
              </a:moveTo>
              <a:arcTo wR="2735051" hR="2735051" stAng="16139421" swAng="1984980"/>
            </a:path>
          </a:pathLst>
        </a:custGeom>
        <a:noFill/>
        <a:ln w="12700" cap="rnd"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BE72C-C9D4-4AC0-B009-65335BC69317}">
      <dsp:nvSpPr>
        <dsp:cNvPr id="0" name=""/>
        <dsp:cNvSpPr/>
      </dsp:nvSpPr>
      <dsp:spPr>
        <a:xfrm rot="5400000">
          <a:off x="-256737" y="318221"/>
          <a:ext cx="2001837" cy="1401286"/>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ru-RU" sz="4100" kern="1200" dirty="0" smtClean="0"/>
            <a:t>22 %</a:t>
          </a:r>
          <a:endParaRPr lang="ru-RU" sz="4100" kern="1200" dirty="0"/>
        </a:p>
      </dsp:txBody>
      <dsp:txXfrm rot="-5400000">
        <a:off x="43539" y="718588"/>
        <a:ext cx="1401286" cy="600551"/>
      </dsp:txXfrm>
    </dsp:sp>
    <dsp:sp modelId="{59FD6DA2-82EF-472C-91F5-CBCDC5DCE008}">
      <dsp:nvSpPr>
        <dsp:cNvPr id="0" name=""/>
        <dsp:cNvSpPr/>
      </dsp:nvSpPr>
      <dsp:spPr>
        <a:xfrm rot="5400000">
          <a:off x="4999417" y="-3594698"/>
          <a:ext cx="1301194" cy="8497456"/>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3832" tIns="38735" rIns="38735" bIns="38735" numCol="1" spcCol="1270" anchor="ctr" anchorCtr="0">
          <a:noAutofit/>
        </a:bodyPr>
        <a:lstStyle/>
        <a:p>
          <a:pPr marL="285750" lvl="1" indent="-285750" algn="l" defTabSz="2711450">
            <a:lnSpc>
              <a:spcPct val="90000"/>
            </a:lnSpc>
            <a:spcBef>
              <a:spcPct val="0"/>
            </a:spcBef>
            <a:spcAft>
              <a:spcPct val="15000"/>
            </a:spcAft>
            <a:buChar char="••"/>
          </a:pPr>
          <a:r>
            <a:rPr lang="ru-RU" sz="6100" kern="1200" dirty="0" smtClean="0"/>
            <a:t>СТРАХОВЫЕ ВЗНОСЫ</a:t>
          </a:r>
          <a:endParaRPr lang="ru-RU" sz="6100" kern="1200" dirty="0"/>
        </a:p>
      </dsp:txBody>
      <dsp:txXfrm rot="-5400000">
        <a:off x="1401287" y="66951"/>
        <a:ext cx="8433937" cy="1174156"/>
      </dsp:txXfrm>
    </dsp:sp>
    <dsp:sp modelId="{FA566A7E-B6C8-4197-A502-5D240A1A0F6A}">
      <dsp:nvSpPr>
        <dsp:cNvPr id="0" name=""/>
        <dsp:cNvSpPr/>
      </dsp:nvSpPr>
      <dsp:spPr>
        <a:xfrm rot="5400000">
          <a:off x="-300275" y="2115127"/>
          <a:ext cx="2001837" cy="1401286"/>
        </a:xfrm>
        <a:prstGeom prst="chevron">
          <a:avLst/>
        </a:prstGeom>
        <a:solidFill>
          <a:schemeClr val="accent4">
            <a:hueOff val="-455917"/>
            <a:satOff val="-2303"/>
            <a:lumOff val="-3235"/>
            <a:alphaOff val="0"/>
          </a:schemeClr>
        </a:solidFill>
        <a:ln w="19050" cap="rnd" cmpd="sng" algn="ctr">
          <a:solidFill>
            <a:schemeClr val="accent4">
              <a:hueOff val="-455917"/>
              <a:satOff val="-2303"/>
              <a:lumOff val="-323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ru-RU" sz="4100" kern="1200" dirty="0" smtClean="0"/>
            <a:t> 16 %</a:t>
          </a:r>
          <a:endParaRPr lang="ru-RU" sz="4100" kern="1200" dirty="0"/>
        </a:p>
      </dsp:txBody>
      <dsp:txXfrm rot="-5400000">
        <a:off x="1" y="2515494"/>
        <a:ext cx="1401286" cy="600551"/>
      </dsp:txXfrm>
    </dsp:sp>
    <dsp:sp modelId="{2EA22286-7B70-4A8D-9C59-86E0EFD94A7C}">
      <dsp:nvSpPr>
        <dsp:cNvPr id="0" name=""/>
        <dsp:cNvSpPr/>
      </dsp:nvSpPr>
      <dsp:spPr>
        <a:xfrm rot="5400000">
          <a:off x="4999417" y="-1783278"/>
          <a:ext cx="1301194" cy="8497456"/>
        </a:xfrm>
        <a:prstGeom prst="round2SameRect">
          <a:avLst/>
        </a:prstGeom>
        <a:solidFill>
          <a:schemeClr val="lt1">
            <a:alpha val="90000"/>
            <a:hueOff val="0"/>
            <a:satOff val="0"/>
            <a:lumOff val="0"/>
            <a:alphaOff val="0"/>
          </a:schemeClr>
        </a:solidFill>
        <a:ln w="19050" cap="rnd" cmpd="sng" algn="ctr">
          <a:solidFill>
            <a:schemeClr val="accent4">
              <a:hueOff val="-455917"/>
              <a:satOff val="-2303"/>
              <a:lumOff val="-32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3832" tIns="38735" rIns="38735" bIns="38735" numCol="1" spcCol="1270" anchor="ctr" anchorCtr="0">
          <a:noAutofit/>
        </a:bodyPr>
        <a:lstStyle/>
        <a:p>
          <a:pPr marL="285750" lvl="1" indent="-285750" algn="l" defTabSz="2711450">
            <a:lnSpc>
              <a:spcPct val="90000"/>
            </a:lnSpc>
            <a:spcBef>
              <a:spcPct val="0"/>
            </a:spcBef>
            <a:spcAft>
              <a:spcPct val="15000"/>
            </a:spcAft>
            <a:buChar char="••"/>
          </a:pPr>
          <a:r>
            <a:rPr lang="ru-RU" sz="6100" kern="1200" dirty="0" smtClean="0"/>
            <a:t>ПФ РФ </a:t>
          </a:r>
          <a:endParaRPr lang="ru-RU" sz="6100" kern="1200" dirty="0"/>
        </a:p>
      </dsp:txBody>
      <dsp:txXfrm rot="-5400000">
        <a:off x="1401287" y="1878371"/>
        <a:ext cx="8433937" cy="1174156"/>
      </dsp:txXfrm>
    </dsp:sp>
    <dsp:sp modelId="{A413A352-6A2A-4013-98D1-CE8E44A66621}">
      <dsp:nvSpPr>
        <dsp:cNvPr id="0" name=""/>
        <dsp:cNvSpPr/>
      </dsp:nvSpPr>
      <dsp:spPr>
        <a:xfrm rot="5400000">
          <a:off x="-300275" y="3926547"/>
          <a:ext cx="2001837" cy="1401286"/>
        </a:xfrm>
        <a:prstGeom prst="chevron">
          <a:avLst/>
        </a:prstGeom>
        <a:solidFill>
          <a:schemeClr val="accent4">
            <a:hueOff val="-911834"/>
            <a:satOff val="-4605"/>
            <a:lumOff val="-6470"/>
            <a:alphaOff val="0"/>
          </a:schemeClr>
        </a:solidFill>
        <a:ln w="19050" cap="rnd" cmpd="sng" algn="ctr">
          <a:solidFill>
            <a:schemeClr val="accent4">
              <a:hueOff val="-911834"/>
              <a:satOff val="-4605"/>
              <a:lumOff val="-647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ru-RU" sz="4100" kern="1200" dirty="0" smtClean="0"/>
            <a:t> 6%</a:t>
          </a:r>
          <a:endParaRPr lang="ru-RU" sz="4100" kern="1200" dirty="0"/>
        </a:p>
      </dsp:txBody>
      <dsp:txXfrm rot="-5400000">
        <a:off x="1" y="4326914"/>
        <a:ext cx="1401286" cy="600551"/>
      </dsp:txXfrm>
    </dsp:sp>
    <dsp:sp modelId="{119A83CC-5E5F-4FB3-A34E-9909BFF7FB14}">
      <dsp:nvSpPr>
        <dsp:cNvPr id="0" name=""/>
        <dsp:cNvSpPr/>
      </dsp:nvSpPr>
      <dsp:spPr>
        <a:xfrm rot="5400000">
          <a:off x="4999417" y="28140"/>
          <a:ext cx="1301194" cy="8497456"/>
        </a:xfrm>
        <a:prstGeom prst="round2SameRect">
          <a:avLst/>
        </a:prstGeom>
        <a:solidFill>
          <a:schemeClr val="lt1">
            <a:alpha val="90000"/>
            <a:hueOff val="0"/>
            <a:satOff val="0"/>
            <a:lumOff val="0"/>
            <a:alphaOff val="0"/>
          </a:schemeClr>
        </a:solidFill>
        <a:ln w="19050" cap="rnd" cmpd="sng" algn="ctr">
          <a:solidFill>
            <a:schemeClr val="accent4">
              <a:hueOff val="-911834"/>
              <a:satOff val="-4605"/>
              <a:lumOff val="-64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3832" tIns="38735" rIns="38735" bIns="38735" numCol="1" spcCol="1270" anchor="ctr" anchorCtr="0">
          <a:noAutofit/>
        </a:bodyPr>
        <a:lstStyle/>
        <a:p>
          <a:pPr marL="285750" lvl="1" indent="-285750" algn="l" defTabSz="2711450">
            <a:lnSpc>
              <a:spcPct val="90000"/>
            </a:lnSpc>
            <a:spcBef>
              <a:spcPct val="0"/>
            </a:spcBef>
            <a:spcAft>
              <a:spcPct val="15000"/>
            </a:spcAft>
            <a:buChar char="••"/>
          </a:pPr>
          <a:r>
            <a:rPr lang="ru-RU" sz="6100" kern="1200" dirty="0" smtClean="0"/>
            <a:t>НПФ РФ</a:t>
          </a:r>
          <a:endParaRPr lang="ru-RU" sz="6100" kern="1200" dirty="0"/>
        </a:p>
      </dsp:txBody>
      <dsp:txXfrm rot="-5400000">
        <a:off x="1401287" y="3689790"/>
        <a:ext cx="8433937" cy="11741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346549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262154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03680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1935251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7341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3051494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8956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393707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78079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380539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414230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2842976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372252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27468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119614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C27988C-A87A-4821-ACBB-999946A5FDE1}" type="datetimeFigureOut">
              <a:rPr lang="ru-RU" smtClean="0"/>
              <a:t>15.11.2022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2DDB6BFB-5AA3-4BFD-A296-8F41890D8796}" type="slidenum">
              <a:rPr lang="ru-RU" smtClean="0"/>
              <a:t>‹#›</a:t>
            </a:fld>
            <a:endParaRPr lang="ru-RU" dirty="0"/>
          </a:p>
        </p:txBody>
      </p:sp>
    </p:spTree>
    <p:extLst>
      <p:ext uri="{BB962C8B-B14F-4D97-AF65-F5344CB8AC3E}">
        <p14:creationId xmlns:p14="http://schemas.microsoft.com/office/powerpoint/2010/main" val="202135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27988C-A87A-4821-ACBB-999946A5FDE1}" type="datetimeFigureOut">
              <a:rPr lang="ru-RU" smtClean="0"/>
              <a:t>15.11.2022</a:t>
            </a:fld>
            <a:endParaRPr lang="ru-RU"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DB6BFB-5AA3-4BFD-A296-8F41890D8796}" type="slidenum">
              <a:rPr lang="ru-RU" smtClean="0"/>
              <a:t>‹#›</a:t>
            </a:fld>
            <a:endParaRPr lang="ru-RU" dirty="0"/>
          </a:p>
        </p:txBody>
      </p:sp>
    </p:spTree>
    <p:extLst>
      <p:ext uri="{BB962C8B-B14F-4D97-AF65-F5344CB8AC3E}">
        <p14:creationId xmlns:p14="http://schemas.microsoft.com/office/powerpoint/2010/main" val="283271432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Пенсионное обеспечение в Российской Федерации</a:t>
            </a:r>
            <a:endParaRPr lang="ru-RU" dirty="0"/>
          </a:p>
        </p:txBody>
      </p:sp>
    </p:spTree>
    <p:extLst>
      <p:ext uri="{BB962C8B-B14F-4D97-AF65-F5344CB8AC3E}">
        <p14:creationId xmlns:p14="http://schemas.microsoft.com/office/powerpoint/2010/main" val="253408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4360" y="155448"/>
            <a:ext cx="11045952" cy="3374136"/>
          </a:xfrm>
        </p:spPr>
        <p:style>
          <a:lnRef idx="1">
            <a:schemeClr val="accent4"/>
          </a:lnRef>
          <a:fillRef idx="2">
            <a:schemeClr val="accent4"/>
          </a:fillRef>
          <a:effectRef idx="1">
            <a:schemeClr val="accent4"/>
          </a:effectRef>
          <a:fontRef idx="minor">
            <a:schemeClr val="dk1"/>
          </a:fontRef>
        </p:style>
        <p:txBody>
          <a:bodyPr>
            <a:noAutofit/>
          </a:bodyPr>
          <a:lstStyle/>
          <a:p>
            <a:pPr marL="0" indent="0" algn="just">
              <a:buNone/>
            </a:pPr>
            <a:r>
              <a:rPr lang="ru-RU" sz="3800" b="1" dirty="0" smtClean="0"/>
              <a:t>ИНДИВИДУАЛЬНЫЙ ПЕНСИОННЫЙ КОЭФФИЦИЕНТ </a:t>
            </a:r>
            <a:r>
              <a:rPr lang="ru-RU" sz="3800" dirty="0" smtClean="0"/>
              <a:t>- </a:t>
            </a:r>
            <a:r>
              <a:rPr lang="ru-RU" sz="3800" dirty="0"/>
              <a:t>параметр, отражающий в относительных единицах пенсионные права застрахованного лица на страховую пенсию, сформированные с учетом начисленных и уплаченных в Пенсионный фонд Российской Федерации страховых взносов на страховую пенсию, предназначенных для ее финансирования, продолжительности страхового стажа, а также отказа на определенный период от получения страховой пенсии</a:t>
            </a:r>
          </a:p>
        </p:txBody>
      </p:sp>
    </p:spTree>
    <p:extLst>
      <p:ext uri="{BB962C8B-B14F-4D97-AF65-F5344CB8AC3E}">
        <p14:creationId xmlns:p14="http://schemas.microsoft.com/office/powerpoint/2010/main" val="826631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ru-RU" sz="4400" b="1" dirty="0" smtClean="0"/>
              <a:t>СТОИМОСТЬ ПЕНСИОННОГО КОЭФФИЦИЕНТА </a:t>
            </a:r>
            <a:r>
              <a:rPr lang="ru-RU" sz="4400" dirty="0" smtClean="0"/>
              <a:t>- </a:t>
            </a:r>
            <a:r>
              <a:rPr lang="ru-RU" sz="4400" dirty="0"/>
              <a:t>стоимостной параметр, учитываемый при определении размера страховой пенсии, отражающий соотношение суммы страховых взносов на финансовое обеспечение страховых пенсий и трансфертов федерального бюджета, поступающих в бюджет Пенсионного фонда Российской Федерации в соответствующем году, и общей суммы индивидуальных пенсионных коэффициентов получателей страховых </a:t>
            </a:r>
            <a:r>
              <a:rPr lang="ru-RU" sz="4400" dirty="0" smtClean="0"/>
              <a:t>пенсий</a:t>
            </a:r>
            <a:endParaRPr lang="ru-RU" sz="4400" dirty="0"/>
          </a:p>
        </p:txBody>
      </p:sp>
    </p:spTree>
    <p:extLst>
      <p:ext uri="{BB962C8B-B14F-4D97-AF65-F5344CB8AC3E}">
        <p14:creationId xmlns:p14="http://schemas.microsoft.com/office/powerpoint/2010/main" val="2427423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3776" y="1097280"/>
            <a:ext cx="10991088" cy="576072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buNone/>
            </a:pPr>
            <a:r>
              <a:rPr lang="ru-RU" sz="4000" b="1" dirty="0" smtClean="0"/>
              <a:t>ФИКСИРОВАННАЯ ВЫПЛАТА К СТРАХОВОЙ ПЕНСИИ </a:t>
            </a:r>
            <a:r>
              <a:rPr lang="ru-RU" sz="4000" dirty="0" smtClean="0"/>
              <a:t>- </a:t>
            </a:r>
            <a:r>
              <a:rPr lang="ru-RU" sz="4000" dirty="0"/>
              <a:t>обеспечение лиц, имеющих право на установление страховой пенсии в соответствии с настоящим Федеральным законом, устанавливаемое в виде выплаты в фиксированном размере к страховой пенсии</a:t>
            </a:r>
          </a:p>
        </p:txBody>
      </p:sp>
    </p:spTree>
    <p:extLst>
      <p:ext uri="{BB962C8B-B14F-4D97-AF65-F5344CB8AC3E}">
        <p14:creationId xmlns:p14="http://schemas.microsoft.com/office/powerpoint/2010/main" val="4277684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ru-RU" sz="7200" b="1" dirty="0"/>
              <a:t>Корректировка размера страховой пенсии </a:t>
            </a:r>
            <a:r>
              <a:rPr lang="ru-RU" sz="7200" dirty="0"/>
              <a:t>- повышение размера страховой пенсии в связи с увеличением стоимости пенсионного </a:t>
            </a:r>
            <a:r>
              <a:rPr lang="ru-RU" sz="7200" dirty="0" smtClean="0"/>
              <a:t>коэффициента</a:t>
            </a:r>
            <a:endParaRPr lang="ru-RU" sz="7200" dirty="0"/>
          </a:p>
        </p:txBody>
      </p:sp>
    </p:spTree>
    <p:extLst>
      <p:ext uri="{BB962C8B-B14F-4D97-AF65-F5344CB8AC3E}">
        <p14:creationId xmlns:p14="http://schemas.microsoft.com/office/powerpoint/2010/main" val="3920434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normAutofit lnSpcReduction="10000"/>
          </a:bodyPr>
          <a:lstStyle/>
          <a:p>
            <a:pPr marL="0" indent="0">
              <a:buNone/>
            </a:pPr>
            <a:r>
              <a:rPr lang="ru-RU" sz="4000" b="1" dirty="0" smtClean="0"/>
              <a:t>НАКОПИТЕЛЬНАЯ ПЕНСИЯ </a:t>
            </a:r>
            <a:r>
              <a:rPr lang="ru-RU" sz="4000" dirty="0" smtClean="0"/>
              <a:t>- </a:t>
            </a:r>
            <a:r>
              <a:rPr lang="ru-RU" sz="4000" dirty="0"/>
              <a:t>ежемесячная денежная выплата в целях компенсации застрахованным лицам заработной платы и иных выплат и вознаграждений, утраченных ими в связи с наступлением нетрудоспособности вследствие старости, исчисленная исходя из суммы средств пенсионных накоплений, учтенных в специальной части индивидуального лицевого счета застрахованного лица или на пенсионном счете накопительной пенсии застрахованного лица, по состоянию на день назначения накопительной </a:t>
            </a:r>
            <a:r>
              <a:rPr lang="ru-RU" sz="4000" dirty="0" smtClean="0"/>
              <a:t>пенсии</a:t>
            </a:r>
            <a:endParaRPr lang="ru-RU" sz="4000" dirty="0"/>
          </a:p>
        </p:txBody>
      </p:sp>
    </p:spTree>
    <p:extLst>
      <p:ext uri="{BB962C8B-B14F-4D97-AF65-F5344CB8AC3E}">
        <p14:creationId xmlns:p14="http://schemas.microsoft.com/office/powerpoint/2010/main" val="75756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1421" y="673768"/>
            <a:ext cx="10728158" cy="5503195"/>
          </a:xfrm>
        </p:spPr>
        <p:txBody>
          <a:bodyPr>
            <a:noAutofit/>
          </a:bodyPr>
          <a:lstStyle/>
          <a:p>
            <a:pPr marL="0" indent="0">
              <a:buNone/>
            </a:pPr>
            <a:r>
              <a:rPr lang="ru-RU" b="1" dirty="0"/>
              <a:t>Средства пенсионных накоплений </a:t>
            </a:r>
            <a:r>
              <a:rPr lang="ru-RU" dirty="0"/>
              <a:t>- совокупность учтенных в специальной части индивидуального лицевого счета застрахованного лица или на пенсионном счете накопительной пенсии застрахованного лица средств, сформированных за счет поступивших страховых взносов на финансирование накопительной пенсии, а также результата от их инвестирования, дополнительных страховых взносов на накопительную пенсию, взносов работодателя, уплаченных в пользу застрахованного лица, взносов на </a:t>
            </a:r>
            <a:r>
              <a:rPr lang="ru-RU" dirty="0" err="1"/>
              <a:t>софинансирование</a:t>
            </a:r>
            <a:r>
              <a:rPr lang="ru-RU" dirty="0"/>
              <a:t> формирования пенсионных накоплений, а также результата от их инвестирования и средств (части средств) материнского (семейного) капитала, направленных на формирование накопительной пенсии, а также результата от их инвестирования.</a:t>
            </a:r>
          </a:p>
        </p:txBody>
      </p:sp>
    </p:spTree>
    <p:extLst>
      <p:ext uri="{BB962C8B-B14F-4D97-AF65-F5344CB8AC3E}">
        <p14:creationId xmlns:p14="http://schemas.microsoft.com/office/powerpoint/2010/main" val="3118102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4420" y="554636"/>
            <a:ext cx="10469380" cy="5622327"/>
          </a:xfrm>
        </p:spPr>
        <p:txBody>
          <a:bodyPr>
            <a:normAutofit fontScale="92500" lnSpcReduction="10000"/>
          </a:bodyPr>
          <a:lstStyle/>
          <a:p>
            <a:pPr marL="0" indent="0">
              <a:buNone/>
            </a:pPr>
            <a:r>
              <a:rPr lang="ru-RU" sz="4000" b="1" dirty="0" smtClean="0"/>
              <a:t>Ожидаемый </a:t>
            </a:r>
            <a:r>
              <a:rPr lang="ru-RU" sz="4000" b="1" dirty="0"/>
              <a:t>период выплаты накопительной пенсии </a:t>
            </a:r>
            <a:r>
              <a:rPr lang="ru-RU" sz="4000" dirty="0"/>
              <a:t>- показатель, рассчитываемый на основе данных федерального органа исполнительной власти, осуществляющего функции по выработке и реализации государственной политики и нормативно-правовому регулированию в сфере официального статистического учета, и используемый для определения размера накопительной пенсии.</a:t>
            </a:r>
          </a:p>
        </p:txBody>
      </p:sp>
    </p:spTree>
    <p:extLst>
      <p:ext uri="{BB962C8B-B14F-4D97-AF65-F5344CB8AC3E}">
        <p14:creationId xmlns:p14="http://schemas.microsoft.com/office/powerpoint/2010/main" val="2179392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4892" y="269823"/>
            <a:ext cx="10713697" cy="4269234"/>
          </a:xfrm>
        </p:spPr>
        <p:txBody>
          <a:bodyPr>
            <a:noAutofit/>
          </a:bodyPr>
          <a:lstStyle/>
          <a:p>
            <a:pPr marL="0" indent="0">
              <a:buNone/>
            </a:pPr>
            <a:r>
              <a:rPr lang="ru-RU" sz="2600" b="1" dirty="0"/>
              <a:t>Перерасчет размера страховой пенсии</a:t>
            </a:r>
            <a:r>
              <a:rPr lang="ru-RU" sz="2600" dirty="0"/>
              <a:t> – это изменение размера страховой пенсии, происходящее  без подачи письменного заявления в территориальные органы Пенсионного фонда, связи с  увеличением по данным индивидуального (персонифицированного) учета в системе обязательного пенсионного страхования величины индивидуального пенсионного коэффициента за периоды после 01.01.2015. На </a:t>
            </a:r>
            <a:r>
              <a:rPr lang="ru-RU" sz="2600" dirty="0" err="1"/>
              <a:t>беззаявительный</a:t>
            </a:r>
            <a:r>
              <a:rPr lang="ru-RU" sz="2600" dirty="0"/>
              <a:t> перерасчет размера страховой пенсии  имеют право получатели страховой  пенсий по старости, по инвалидности и по случаю потери кормильца. Перерасчет страховой  пенсии по старости и по инвалидности производится с 1 августа каждого года исходя из суммы страховых взносов на страховую пенсию, которые не были учтены при определении размера пенсии при ее назначении или перерасчете Размер страховой пенсии по случаю потери кормильца подлежит пересчету с 1 августа года, следующего за годом, в котором была назначена эта пенсия. Заявительный перерасчет размера пенсии  - изменение размера пенсии по документам, представленным заявителем.  </a:t>
            </a:r>
          </a:p>
        </p:txBody>
      </p:sp>
    </p:spTree>
    <p:extLst>
      <p:ext uri="{BB962C8B-B14F-4D97-AF65-F5344CB8AC3E}">
        <p14:creationId xmlns:p14="http://schemas.microsoft.com/office/powerpoint/2010/main" val="488359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69818" y="1080655"/>
            <a:ext cx="10185862" cy="4788439"/>
          </a:xfrm>
        </p:spPr>
        <p:txBody>
          <a:bodyPr>
            <a:noAutofit/>
          </a:bodyPr>
          <a:lstStyle/>
          <a:p>
            <a:pPr marL="0" indent="0">
              <a:buNone/>
            </a:pPr>
            <a:r>
              <a:rPr lang="ru-RU" sz="2800" dirty="0"/>
              <a:t>Валоризация – денежная переоценка пенсионных прав всех россиян, имеющих трудовой стаж до 2002 года. С 1 января 2010 года расчетный пенсионный капитал , сформированный до 2002 года, увеличивается на 10% и дополнительно по 1% за каждый год трудового стажа гражданина до 1991 года. Для определения процента увеличения пенсионного капитала за периоды до 1 января 1991 года учитывается трудовой стаж, имевшийся у гражданина на указанную дату, принятый во внимание при оценке пенсионных прав. При этом никаких ограничений в данном случае нет, учитывается весь стаж, в том числе сверх максимальных показателей (40 лет у женщин и 45 лет у мужчин).</a:t>
            </a:r>
          </a:p>
        </p:txBody>
      </p:sp>
    </p:spTree>
    <p:extLst>
      <p:ext uri="{BB962C8B-B14F-4D97-AF65-F5344CB8AC3E}">
        <p14:creationId xmlns:p14="http://schemas.microsoft.com/office/powerpoint/2010/main" val="1365180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39091" y="512618"/>
            <a:ext cx="10213571" cy="4691458"/>
          </a:xfrm>
        </p:spPr>
        <p:txBody>
          <a:bodyPr>
            <a:noAutofit/>
          </a:bodyPr>
          <a:lstStyle/>
          <a:p>
            <a:r>
              <a:rPr lang="ru-RU" sz="2800" dirty="0"/>
              <a:t>Выплата пенсии – ежемесячное перечисление территориальным органом Пенсионного фонда Российской Федерации начисленных к доставке сумм пенсии на счет организаций, осуществляющих доставку пенсии пенсионерам. Выплата начисленных сумм пенсии производится за текущий календарный месяц. Выплата пенсии, в том числе работающим пенсионерам, производится территориальным органом Пенсионного фонда Российской Федерации по месту жительства или месту пребывания пенсионера в установленном размере без каких-либо ограничений. Пенсионеру, проживающему в государственном или муниципальном стационарном учреждении социального обслуживания, выплата пенсии производится территориальным органом Пенсионного фонда Российской Федерации по месту нахождения этого учреждения.</a:t>
            </a:r>
          </a:p>
        </p:txBody>
      </p:sp>
    </p:spTree>
    <p:extLst>
      <p:ext uri="{BB962C8B-B14F-4D97-AF65-F5344CB8AC3E}">
        <p14:creationId xmlns:p14="http://schemas.microsoft.com/office/powerpoint/2010/main" val="3497596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420438897"/>
              </p:ext>
            </p:extLst>
          </p:nvPr>
        </p:nvGraphicFramePr>
        <p:xfrm>
          <a:off x="374073" y="193964"/>
          <a:ext cx="11665527" cy="651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0369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ru-RU" sz="2800" dirty="0"/>
              <a:t>Группы инвалидности – в зависимости от степени ограничения жизнедеятельности, возникшей в результате заболеваний, последствий травм или дефектов, гражданину, признанному инвалидом, устанавливается I, II или III группа инвалидности, а гражданину в возрасте до 18 лет – категория «ребенок-инвалид». Инвалидность I группы устанавливается на два года, II и III групп – на один год. Категория «ребенок-инвалид» устанавливается на один или два года либо до достижения гражданином возраста 18 лет.</a:t>
            </a:r>
          </a:p>
        </p:txBody>
      </p:sp>
    </p:spTree>
    <p:extLst>
      <p:ext uri="{BB962C8B-B14F-4D97-AF65-F5344CB8AC3E}">
        <p14:creationId xmlns:p14="http://schemas.microsoft.com/office/powerpoint/2010/main" val="257222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ru-RU" sz="2400" dirty="0"/>
              <a:t>Доставка пенсии – передача начисленной суммы пенсии получателю путем ее вручения в кассе организации, осуществляющей доставку, или на дому, или путем зачисления суммы пенсии на счет пенсионера в кредитной организации. Доставка пенсии производится по желанию пенсионера организацией почтовой связи, кредитной либо иной организацией, занимающейся доставкой пенсии, с которыми Пенсионным фондом Российской Федерации заключены соответствующие договоры. Пенсионер вправе выбрать по своему усмотрению организацию, осуществляющую доставку пенсии, и письменно уведомить об этом территориальный орган Пенсионного фонда Российской Федерации.</a:t>
            </a:r>
          </a:p>
        </p:txBody>
      </p:sp>
    </p:spTree>
    <p:extLst>
      <p:ext uri="{BB962C8B-B14F-4D97-AF65-F5344CB8AC3E}">
        <p14:creationId xmlns:p14="http://schemas.microsoft.com/office/powerpoint/2010/main" val="2464429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sz="2800" dirty="0"/>
              <a:t>Инвалид – человек, у которого возможности его жизнедеятельности в обществе ограничены из-за его физических, умственных, сенсорных или психических отклонений, что влечет за собой признание инвалидности.</a:t>
            </a:r>
          </a:p>
          <a:p>
            <a:r>
              <a:rPr lang="ru-RU" sz="2800" dirty="0"/>
              <a:t>Корректировка – увеличение размера страховой пенсии в связи с увеличением стоимости пенсионного коэффициента. Стоимость пенсионного коэффициента определяется Правительством Российской Федерации.</a:t>
            </a:r>
          </a:p>
          <a:p>
            <a:endParaRPr lang="ru-RU" sz="2800" dirty="0"/>
          </a:p>
        </p:txBody>
      </p:sp>
    </p:spTree>
    <p:extLst>
      <p:ext uri="{BB962C8B-B14F-4D97-AF65-F5344CB8AC3E}">
        <p14:creationId xmlns:p14="http://schemas.microsoft.com/office/powerpoint/2010/main" val="506303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97280" y="1737360"/>
            <a:ext cx="10058400" cy="4131734"/>
          </a:xfrm>
        </p:spPr>
        <p:txBody>
          <a:bodyPr>
            <a:normAutofit lnSpcReduction="10000"/>
          </a:bodyPr>
          <a:lstStyle/>
          <a:p>
            <a:r>
              <a:rPr lang="ru-RU" sz="3600" dirty="0"/>
              <a:t>Индексация фиксированной выплаты к страховой пенсии – ежегодное увеличение фиксированной выплаты к страховой пенсии с 1 февраля на индекс роста потребительских цен за прошедший год и с 1 апреля дополнительное увеличение указанной выплаты с учетом роста доходов ПФР.</a:t>
            </a:r>
          </a:p>
          <a:p>
            <a:endParaRPr lang="ru-RU" sz="3600" dirty="0"/>
          </a:p>
        </p:txBody>
      </p:sp>
    </p:spTree>
    <p:extLst>
      <p:ext uri="{BB962C8B-B14F-4D97-AF65-F5344CB8AC3E}">
        <p14:creationId xmlns:p14="http://schemas.microsoft.com/office/powerpoint/2010/main" val="1774936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r>
              <a:rPr lang="ru-RU" sz="2400" dirty="0" smtClean="0"/>
              <a:t>Конвертация </a:t>
            </a:r>
            <a:r>
              <a:rPr lang="ru-RU" sz="2400" dirty="0"/>
              <a:t>пенсионных прав – это преобразование пенсионных прав, приобретенных гражданами по состоянию на 1 января 2002 года (на начало пенсионной реформы), в сумму расчетного пенсионного капитала. Его величина – это эквивалент суммы уплаченных страховых взносов в Пенсионный фонд Российской Федерации до 1 января 2002 года. Эта сумма определяется обратным счетом из размера условно полагающейся всем застрахованным лицам пенсии так, как если бы они достигли пенсионного возраста к указанной дате. Для пенсионеров по состоянию на 31 декабря 2001 года установлена не условная, а реальная пенсия в наиболее выгодном для них размере по действующему до начала реформы пенсионному законодательству.</a:t>
            </a:r>
          </a:p>
          <a:p>
            <a:endParaRPr lang="ru-RU" sz="2400" dirty="0"/>
          </a:p>
        </p:txBody>
      </p:sp>
    </p:spTree>
    <p:extLst>
      <p:ext uri="{BB962C8B-B14F-4D97-AF65-F5344CB8AC3E}">
        <p14:creationId xmlns:p14="http://schemas.microsoft.com/office/powerpoint/2010/main" val="669888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sz="3600" dirty="0" err="1"/>
              <a:t>Нестраховые</a:t>
            </a:r>
            <a:r>
              <a:rPr lang="ru-RU" sz="3600" dirty="0"/>
              <a:t> периоды, учитываемые в стаж – наравне с периодами работы и (или) иной деятельности, когда за гражданина уплачивались страховые взносы в Пенсионный фонд Российской Федерации, в страховой стаж засчитываются и некоторые </a:t>
            </a:r>
            <a:r>
              <a:rPr lang="ru-RU" sz="3600" dirty="0" err="1"/>
              <a:t>нестраховые</a:t>
            </a:r>
            <a:r>
              <a:rPr lang="ru-RU" sz="3600" dirty="0"/>
              <a:t> периоды. К ним относятся:</a:t>
            </a:r>
          </a:p>
        </p:txBody>
      </p:sp>
    </p:spTree>
    <p:extLst>
      <p:ext uri="{BB962C8B-B14F-4D97-AF65-F5344CB8AC3E}">
        <p14:creationId xmlns:p14="http://schemas.microsoft.com/office/powerpoint/2010/main" val="2614579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0545" y="498764"/>
            <a:ext cx="10255135" cy="5370330"/>
          </a:xfrm>
        </p:spPr>
        <p:txBody>
          <a:bodyPr>
            <a:noAutofit/>
          </a:bodyPr>
          <a:lstStyle/>
          <a:p>
            <a:pPr>
              <a:buFont typeface="Wingdings" panose="05000000000000000000" pitchFamily="2" charset="2"/>
              <a:buChar char="q"/>
            </a:pPr>
            <a:r>
              <a:rPr lang="ru-RU" sz="2400" dirty="0"/>
              <a:t>период прохождения военной службы и иной приравненной к ней службы (например служба в органах внутренних дел и других силовых ведомствах, служба в прокуратуре и т.д.)</a:t>
            </a:r>
          </a:p>
          <a:p>
            <a:pPr>
              <a:buFont typeface="Wingdings" panose="05000000000000000000" pitchFamily="2" charset="2"/>
              <a:buChar char="q"/>
            </a:pPr>
            <a:r>
              <a:rPr lang="ru-RU" sz="2400" dirty="0"/>
              <a:t>период получения пособия по обязательному социальному страхованию в период временной нетрудоспособности;</a:t>
            </a:r>
          </a:p>
          <a:p>
            <a:pPr>
              <a:buFont typeface="Wingdings" panose="05000000000000000000" pitchFamily="2" charset="2"/>
              <a:buChar char="q"/>
            </a:pPr>
            <a:r>
              <a:rPr lang="ru-RU" sz="2400" dirty="0"/>
              <a:t>период ухода одного из родителей за каждым ребенком до достижения им возраста полутора лет, но не более шести лет в общей сложности;</a:t>
            </a:r>
          </a:p>
          <a:p>
            <a:pPr>
              <a:buFont typeface="Wingdings" panose="05000000000000000000" pitchFamily="2" charset="2"/>
              <a:buChar char="q"/>
            </a:pPr>
            <a:r>
              <a:rPr lang="ru-RU" sz="2400" dirty="0"/>
              <a:t>период получения пособия по безработице;</a:t>
            </a:r>
          </a:p>
          <a:p>
            <a:pPr>
              <a:buFont typeface="Wingdings" panose="05000000000000000000" pitchFamily="2" charset="2"/>
              <a:buChar char="q"/>
            </a:pPr>
            <a:r>
              <a:rPr lang="ru-RU" sz="2400" dirty="0"/>
              <a:t>период содержания под стражей лиц, необоснованно привлеченных к уголовной ответственности, необоснованно репрессированных и впоследствии реабилитированных, и период отбывания наказания этими лицами в местах лишения свободы и ссылке;</a:t>
            </a:r>
          </a:p>
          <a:p>
            <a:pPr>
              <a:buFont typeface="Wingdings" panose="05000000000000000000" pitchFamily="2" charset="2"/>
              <a:buChar char="q"/>
            </a:pPr>
            <a:r>
              <a:rPr lang="ru-RU" sz="2400" dirty="0"/>
              <a:t>период ухода, осуществляемого трудоспособным лицом за инвалидом I группы, ребенком-инвалидом или за лицом, достигшим возраста 80 </a:t>
            </a:r>
            <a:r>
              <a:rPr lang="ru-RU" sz="2000" dirty="0"/>
              <a:t>лет</a:t>
            </a:r>
            <a:r>
              <a:rPr lang="ru-RU" sz="2400" dirty="0"/>
              <a:t>;</a:t>
            </a:r>
          </a:p>
          <a:p>
            <a:pPr>
              <a:buFont typeface="Wingdings" panose="05000000000000000000" pitchFamily="2" charset="2"/>
              <a:buChar char="q"/>
            </a:pPr>
            <a:endParaRPr lang="ru-RU" sz="2400" dirty="0"/>
          </a:p>
        </p:txBody>
      </p:sp>
    </p:spTree>
    <p:extLst>
      <p:ext uri="{BB962C8B-B14F-4D97-AF65-F5344CB8AC3E}">
        <p14:creationId xmlns:p14="http://schemas.microsoft.com/office/powerpoint/2010/main" val="65454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4909" y="429490"/>
            <a:ext cx="10670771" cy="5888183"/>
          </a:xfrm>
        </p:spPr>
        <p:txBody>
          <a:bodyPr>
            <a:noAutofit/>
          </a:bodyPr>
          <a:lstStyle/>
          <a:p>
            <a:pPr>
              <a:buFont typeface="Wingdings" panose="05000000000000000000" pitchFamily="2" charset="2"/>
              <a:buChar char="q"/>
            </a:pPr>
            <a:r>
              <a:rPr lang="ru-RU" sz="1800" dirty="0"/>
              <a:t>период проживания супругов военнослужащих, проходящих военную службу по контракту, вместе с супругами в местностях, где они не могли трудиться в связи с отсутствием возможности трудоустройства, но не более пяти лет в общей сложности;</a:t>
            </a:r>
          </a:p>
          <a:p>
            <a:pPr>
              <a:buFont typeface="Wingdings" panose="05000000000000000000" pitchFamily="2" charset="2"/>
              <a:buChar char="q"/>
            </a:pPr>
            <a:r>
              <a:rPr lang="ru-RU" sz="1800" dirty="0"/>
              <a:t>период проживания за границей супругов работников, направленных в дипломатические представительства и консульские учреждения Российской Федерации, постоянные представительства РФ при международных организациях, торговые представительства Российской Федерации в иностранных государствах, представительства федеральных органов исполнительной власти, государственных органов при федеральных органах исполнительной власти либо в качестве представителей этих органов за рубежом, а также в представительства государственных учреждений РФ (государственных органов и государственных учреждений СССР) за границей и международные организации, перечень которых утверждается Правительством Российской Федерации, но не более пяти лет в общей сложности;</a:t>
            </a:r>
          </a:p>
          <a:p>
            <a:pPr>
              <a:buFont typeface="Wingdings" panose="05000000000000000000" pitchFamily="2" charset="2"/>
              <a:buChar char="q"/>
            </a:pPr>
            <a:r>
              <a:rPr lang="ru-RU" sz="1800" dirty="0" smtClean="0"/>
              <a:t>участие в оплачиваемых общественных работах и переезд по направлению государственной службы занятости в другую местность для трудоустройства;</a:t>
            </a:r>
          </a:p>
          <a:p>
            <a:pPr>
              <a:buFont typeface="Wingdings" panose="05000000000000000000" pitchFamily="2" charset="2"/>
              <a:buChar char="q"/>
            </a:pPr>
            <a:r>
              <a:rPr lang="ru-RU" sz="1800" dirty="0" smtClean="0"/>
              <a:t>период, засчитываемый в страховой стаж в соответствии с Федеральным законом от 12 августа 1995 года N 144-ФЗ "Об оперативно-розыскной деятельности";</a:t>
            </a:r>
          </a:p>
          <a:p>
            <a:pPr>
              <a:buFont typeface="Wingdings" panose="05000000000000000000" pitchFamily="2" charset="2"/>
              <a:buChar char="q"/>
            </a:pPr>
            <a:r>
              <a:rPr lang="ru-RU" sz="1800" dirty="0" smtClean="0"/>
              <a:t>период, в течение которого лица, необоснованно привлеченные к уголовной ответственности и впоследствии реабилитированные, были временно отстранены от должности (работы) в порядке, установленном уголовно-процессуальным законодательством Российской Федерации.</a:t>
            </a:r>
          </a:p>
          <a:p>
            <a:pPr>
              <a:buFont typeface="Wingdings" panose="05000000000000000000" pitchFamily="2" charset="2"/>
              <a:buChar char="q"/>
            </a:pPr>
            <a:endParaRPr lang="ru-RU" sz="1800" dirty="0"/>
          </a:p>
        </p:txBody>
      </p:sp>
    </p:spTree>
    <p:extLst>
      <p:ext uri="{BB962C8B-B14F-4D97-AF65-F5344CB8AC3E}">
        <p14:creationId xmlns:p14="http://schemas.microsoft.com/office/powerpoint/2010/main" val="2521698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4237" y="204643"/>
            <a:ext cx="10515600" cy="4351338"/>
          </a:xfrm>
        </p:spPr>
        <p:txBody>
          <a:bodyPr>
            <a:noAutofit/>
          </a:bodyPr>
          <a:lstStyle/>
          <a:p>
            <a:pPr marL="0" indent="0" algn="ctr">
              <a:buNone/>
            </a:pPr>
            <a:r>
              <a:rPr lang="ru-RU" dirty="0"/>
              <a:t>Все перечисленные </a:t>
            </a:r>
            <a:r>
              <a:rPr lang="ru-RU" dirty="0" err="1"/>
              <a:t>нестраховые</a:t>
            </a:r>
            <a:r>
              <a:rPr lang="ru-RU" dirty="0"/>
              <a:t> периоды засчитываются в страховой стаж только в том случае, если им предшествовали или следовали за ними периоды работы, за которые начислялись (уплачивались) страховые взносы в ПФР. В случае совпадения по времени нескольких периодов, включаемых в страховой стаж, при назначении пенсии будет учитываться только один из них по выбору гражданина, обратившегося за установлением пенсии. При исчислении страхового стажа в целях определения права на страховую пенсию периоды работы и (или) иной деятельности, которые имели место до дня вступления в силу Федерального закона от 28.12.2013 № 400-ФЗ и засчитывались в трудовой стаж при назначении пенсии в соответствии с законодательством, действовавшим в период выполнения работы (деятельности), могут включаться в указанный стаж с применением правил подсчета соответствующего стажа, предусмотренных указанным законодательством (в том числе с учетом льготного порядка исчисления стажа), по выбору застрахованного лица.</a:t>
            </a:r>
          </a:p>
        </p:txBody>
      </p:sp>
    </p:spTree>
    <p:extLst>
      <p:ext uri="{BB962C8B-B14F-4D97-AF65-F5344CB8AC3E}">
        <p14:creationId xmlns:p14="http://schemas.microsoft.com/office/powerpoint/2010/main" val="2802946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460500"/>
          </a:xfrm>
        </p:spPr>
        <p:style>
          <a:lnRef idx="2">
            <a:schemeClr val="accent4"/>
          </a:lnRef>
          <a:fillRef idx="1">
            <a:schemeClr val="lt1"/>
          </a:fillRef>
          <a:effectRef idx="0">
            <a:schemeClr val="accent4"/>
          </a:effectRef>
          <a:fontRef idx="minor">
            <a:schemeClr val="dk1"/>
          </a:fontRef>
        </p:style>
        <p:txBody>
          <a:bodyPr>
            <a:normAutofit fontScale="90000"/>
          </a:bodyPr>
          <a:lstStyle/>
          <a:p>
            <a:pPr algn="ctr"/>
            <a:r>
              <a:rPr lang="ru-RU" sz="3100" dirty="0" smtClean="0"/>
              <a:t/>
            </a:r>
            <a:br>
              <a:rPr lang="ru-RU" sz="3100" dirty="0" smtClean="0"/>
            </a:br>
            <a:r>
              <a:rPr lang="ru-RU" sz="3100" dirty="0"/>
              <a:t/>
            </a:r>
            <a:br>
              <a:rPr lang="ru-RU" sz="3100" dirty="0"/>
            </a:br>
            <a:r>
              <a:rPr lang="ru-RU" sz="3100" dirty="0" smtClean="0"/>
              <a:t/>
            </a:r>
            <a:br>
              <a:rPr lang="ru-RU" sz="3100" dirty="0" smtClean="0"/>
            </a:br>
            <a:r>
              <a:rPr lang="ru-RU" sz="3100" dirty="0" smtClean="0"/>
              <a:t>ГОСУДАРСТВЕННОЕ ПЕНСИОННОЕ ОБЕСПЕЧЕНИЕ</a:t>
            </a:r>
            <a:br>
              <a:rPr lang="ru-RU" sz="3100" dirty="0" smtClean="0"/>
            </a:br>
            <a:r>
              <a:rPr lang="ru-RU" sz="3100" dirty="0">
                <a:latin typeface="Times New Roman" panose="02020603050405020304" pitchFamily="18" charset="0"/>
                <a:cs typeface="Times New Roman" panose="02020603050405020304" pitchFamily="18" charset="0"/>
              </a:rPr>
              <a:t>Федеральный закон от 15 декабря 2001 г. N 166-ФЗ </a:t>
            </a: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a:t>
            </a:r>
            <a:r>
              <a:rPr lang="ru-RU" sz="3100" dirty="0">
                <a:latin typeface="Times New Roman" panose="02020603050405020304" pitchFamily="18" charset="0"/>
                <a:cs typeface="Times New Roman" panose="02020603050405020304" pitchFamily="18" charset="0"/>
              </a:rPr>
              <a:t>О государственном пенсионном обеспечении в Российской </a:t>
            </a:r>
            <a:r>
              <a:rPr lang="ru-RU" sz="3100" dirty="0" smtClean="0">
                <a:latin typeface="Times New Roman" panose="02020603050405020304" pitchFamily="18" charset="0"/>
                <a:cs typeface="Times New Roman" panose="02020603050405020304" pitchFamily="18" charset="0"/>
              </a:rPr>
              <a:t>Федерации»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i="1" dirty="0" smtClean="0"/>
              <a:t/>
            </a:r>
            <a:br>
              <a:rPr lang="ru-RU" i="1" dirty="0" smtClean="0"/>
            </a:br>
            <a:endParaRPr lang="ru-RU" dirty="0"/>
          </a:p>
        </p:txBody>
      </p:sp>
      <p:sp>
        <p:nvSpPr>
          <p:cNvPr id="3" name="Объект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0" indent="0" algn="just">
              <a:buNone/>
            </a:pPr>
            <a:r>
              <a:rPr lang="ru-RU" dirty="0" smtClean="0"/>
              <a:t>ГПО основанное </a:t>
            </a:r>
            <a:r>
              <a:rPr lang="ru-RU" dirty="0"/>
              <a:t>на финансировании пенсий за счет средств федерального бюджета. Пенсия по государственному пенсионному обеспечению назначается государственным служащим (в том числе военнослужащим, сотрудникам силовых ведомств, а также членам их семей), участникам Великой Отечественной войны, гражданам, награжденным знаком «Жителю блокадного Ленинграда», гражданам, пострадавшим в результате радиационных или техногенных катастроф, и членам их семей, космонавтам и членам их семей, работникам летно-испытательного состава, а также социально незащищенным гражданам, которые в силу обстоятельств не приобрели права на страховую пенсию, – нетрудоспособным гражданам.</a:t>
            </a:r>
          </a:p>
        </p:txBody>
      </p:sp>
    </p:spTree>
    <p:extLst>
      <p:ext uri="{BB962C8B-B14F-4D97-AF65-F5344CB8AC3E}">
        <p14:creationId xmlns:p14="http://schemas.microsoft.com/office/powerpoint/2010/main" val="3854338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460500"/>
          </a:xfrm>
        </p:spPr>
        <p:style>
          <a:lnRef idx="2">
            <a:schemeClr val="accent5"/>
          </a:lnRef>
          <a:fillRef idx="1">
            <a:schemeClr val="lt1"/>
          </a:fillRef>
          <a:effectRef idx="0">
            <a:schemeClr val="accent5"/>
          </a:effectRef>
          <a:fontRef idx="minor">
            <a:schemeClr val="dk1"/>
          </a:fontRef>
        </p:style>
        <p:txBody>
          <a:bodyPr>
            <a:normAutofit fontScale="90000"/>
          </a:bodyPr>
          <a:lstStyle/>
          <a:p>
            <a:pPr algn="ctr"/>
            <a:r>
              <a:rPr lang="ru-RU" dirty="0" smtClean="0"/>
              <a:t>Обязательное пенсионное страхование</a:t>
            </a:r>
            <a:br>
              <a:rPr lang="ru-RU" dirty="0" smtClean="0"/>
            </a:br>
            <a:r>
              <a:rPr lang="ru-RU" dirty="0" smtClean="0"/>
              <a:t>Федеральный закон от 28.12.2013 N 400-ФЗ "О страховых пенсиях"</a:t>
            </a:r>
            <a:endParaRPr lang="ru-RU" dirty="0"/>
          </a:p>
        </p:txBody>
      </p:sp>
      <p:sp>
        <p:nvSpPr>
          <p:cNvPr id="3" name="Объект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marL="0" indent="0" algn="just">
              <a:buNone/>
            </a:pPr>
            <a:r>
              <a:rPr lang="ru-RU" i="1" dirty="0" smtClean="0"/>
              <a:t>ОПС </a:t>
            </a:r>
            <a:r>
              <a:rPr lang="ru-RU" dirty="0" smtClean="0"/>
              <a:t>включающее </a:t>
            </a:r>
            <a:r>
              <a:rPr lang="ru-RU" dirty="0"/>
              <a:t>в себя страховую пенсию и финансируемое за счет страховых взносов работодателя. Право на страховую пенсию имеют граждане Российской Федерации, застрахованные в соответствии с Федеральным законом от 15.12.2001 № 167-ФЗ «Об обязательном пенсионном страховании</a:t>
            </a:r>
            <a:r>
              <a:rPr lang="ru-RU" dirty="0" smtClean="0"/>
              <a:t>»,  </a:t>
            </a:r>
            <a:r>
              <a:rPr lang="ru-RU" dirty="0"/>
              <a:t>нетрудоспособные члены семей застрахованных лиц, в случае потери кормильца. Иностранные граждане и лица без гражданства, постоянно проживающие в Российской Федерации, имеют право на трудовую пенсию наравне с гражданами России, если иное не предусмотрено международным договором. </a:t>
            </a:r>
          </a:p>
          <a:p>
            <a:endParaRPr lang="ru-RU" dirty="0"/>
          </a:p>
        </p:txBody>
      </p:sp>
    </p:spTree>
    <p:extLst>
      <p:ext uri="{BB962C8B-B14F-4D97-AF65-F5344CB8AC3E}">
        <p14:creationId xmlns:p14="http://schemas.microsoft.com/office/powerpoint/2010/main" val="208205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592566407"/>
              </p:ext>
            </p:extLst>
          </p:nvPr>
        </p:nvGraphicFramePr>
        <p:xfrm>
          <a:off x="159657" y="290287"/>
          <a:ext cx="11640457" cy="6415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597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550573565"/>
              </p:ext>
            </p:extLst>
          </p:nvPr>
        </p:nvGraphicFramePr>
        <p:xfrm>
          <a:off x="1175657" y="638630"/>
          <a:ext cx="9898743" cy="5631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892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0629"/>
            <a:ext cx="10515600" cy="2612571"/>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ru-RU" dirty="0" smtClean="0"/>
              <a:t/>
            </a:r>
            <a:br>
              <a:rPr lang="ru-RU" dirty="0" smtClean="0"/>
            </a:br>
            <a:r>
              <a:rPr lang="ru-RU" dirty="0" smtClean="0"/>
              <a:t>Негосударственное </a:t>
            </a:r>
            <a:r>
              <a:rPr lang="ru-RU" dirty="0"/>
              <a:t>(дополнительное) пенсионное </a:t>
            </a:r>
            <a:r>
              <a:rPr lang="ru-RU" dirty="0" smtClean="0"/>
              <a:t>обеспечение</a:t>
            </a:r>
            <a:br>
              <a:rPr lang="ru-RU" dirty="0" smtClean="0"/>
            </a:br>
            <a:r>
              <a:rPr lang="ru-RU" dirty="0">
                <a:latin typeface="Times New Roman" panose="02020603050405020304" pitchFamily="18" charset="0"/>
                <a:cs typeface="Times New Roman" panose="02020603050405020304" pitchFamily="18" charset="0"/>
              </a:rPr>
              <a:t>Федеральный закон от 7 мая 1998 г. N 75-ФЗ "О негосударственных пенсионных фондах»</a:t>
            </a:r>
            <a:br>
              <a:rPr lang="ru-RU" dirty="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838200" y="2743200"/>
            <a:ext cx="10515600" cy="3709534"/>
          </a:xfrm>
        </p:spPr>
        <p:style>
          <a:lnRef idx="2">
            <a:schemeClr val="accent6"/>
          </a:lnRef>
          <a:fillRef idx="1">
            <a:schemeClr val="lt1"/>
          </a:fillRef>
          <a:effectRef idx="0">
            <a:schemeClr val="accent6"/>
          </a:effectRef>
          <a:fontRef idx="minor">
            <a:schemeClr val="dk1"/>
          </a:fontRef>
        </p:style>
        <p:txBody>
          <a:bodyPr>
            <a:normAutofit/>
          </a:bodyPr>
          <a:lstStyle/>
          <a:p>
            <a:pPr marL="0" indent="0" algn="just">
              <a:buNone/>
            </a:pPr>
            <a:r>
              <a:rPr lang="ru-RU" sz="3600" dirty="0" smtClean="0"/>
              <a:t>негосударствен­ные </a:t>
            </a:r>
            <a:r>
              <a:rPr lang="ru-RU" sz="3600" dirty="0"/>
              <a:t>пенсии, выплачиваемые в рамках догово­ров с негосударственными пенсионными фон­дами, финансируемые за счет взносов работо­дателей и работников в свою пользу и дохода, полученного от их инвестирования.</a:t>
            </a:r>
          </a:p>
          <a:p>
            <a:endParaRPr lang="ru-RU" sz="3600" dirty="0"/>
          </a:p>
        </p:txBody>
      </p:sp>
    </p:spTree>
    <p:extLst>
      <p:ext uri="{BB962C8B-B14F-4D97-AF65-F5344CB8AC3E}">
        <p14:creationId xmlns:p14="http://schemas.microsoft.com/office/powerpoint/2010/main" val="2044928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1"/>
            <a:ext cx="12192000" cy="68580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ctr">
              <a:buNone/>
            </a:pPr>
            <a:r>
              <a:rPr lang="ru-RU" sz="3600" b="1" dirty="0" smtClean="0"/>
              <a:t>СТРАХОВАЯ ПЕНСИЯ </a:t>
            </a:r>
            <a:r>
              <a:rPr lang="ru-RU" sz="3600" dirty="0" smtClean="0"/>
              <a:t>- </a:t>
            </a:r>
            <a:r>
              <a:rPr lang="ru-RU" sz="3600" dirty="0"/>
              <a:t>ежемесячная денежная выплата в целях компенсации застрахованным лицам заработной платы и иных выплат и вознаграждений, утраченных ими в связи с наступлением нетрудоспособности вследствие старости или инвалидности, а нетрудоспособным членам семьи застрахованных лиц заработной платы и иных выплат и вознаграждений кормильца, утраченных в связи со смертью этих застрахованных лиц, право на которую определяется в соответствии с условиями и нормами, установленными настоящим Федеральным законом. При этом наступление нетрудоспособности и утрата заработной платы и иных выплат и вознаграждений в таких случаях предполагаются и не требуют </a:t>
            </a:r>
            <a:r>
              <a:rPr lang="ru-RU" sz="3600" dirty="0" smtClean="0"/>
              <a:t>доказательств</a:t>
            </a:r>
            <a:endParaRPr lang="ru-RU" sz="3600" dirty="0"/>
          </a:p>
        </p:txBody>
      </p:sp>
    </p:spTree>
    <p:extLst>
      <p:ext uri="{BB962C8B-B14F-4D97-AF65-F5344CB8AC3E}">
        <p14:creationId xmlns:p14="http://schemas.microsoft.com/office/powerpoint/2010/main" val="2328630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buNone/>
            </a:pPr>
            <a:r>
              <a:rPr lang="ru-RU" sz="5400" b="1" dirty="0" smtClean="0"/>
              <a:t>СТРАХОВОЙ СТАЖ </a:t>
            </a:r>
            <a:r>
              <a:rPr lang="ru-RU" sz="5400" dirty="0" smtClean="0"/>
              <a:t>- </a:t>
            </a:r>
            <a:r>
              <a:rPr lang="ru-RU" sz="5400" dirty="0"/>
              <a:t>учитываемая при определении права на страховую пенсию и ее размера суммарная продолжительность периодов работы и (или) иной деятельности, за которые начислялись и уплачивались страховые взносы в Пенсионный фонд Российской Федерации, а также иных периодов, засчитываемых в страховой </a:t>
            </a:r>
            <a:r>
              <a:rPr lang="ru-RU" sz="5400" dirty="0" smtClean="0"/>
              <a:t>стаж</a:t>
            </a:r>
            <a:endParaRPr lang="ru-RU" sz="5400" dirty="0"/>
          </a:p>
        </p:txBody>
      </p:sp>
    </p:spTree>
    <p:extLst>
      <p:ext uri="{BB962C8B-B14F-4D97-AF65-F5344CB8AC3E}">
        <p14:creationId xmlns:p14="http://schemas.microsoft.com/office/powerpoint/2010/main" val="3366019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1025</TotalTime>
  <Words>1858</Words>
  <Application>Microsoft Office PowerPoint</Application>
  <PresentationFormat>Широкоэкранный</PresentationFormat>
  <Paragraphs>58</Paragraphs>
  <Slides>28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Arial</vt:lpstr>
      <vt:lpstr>Times New Roman</vt:lpstr>
      <vt:lpstr>Trebuchet MS</vt:lpstr>
      <vt:lpstr>Wingdings</vt:lpstr>
      <vt:lpstr>Wingdings 3</vt:lpstr>
      <vt:lpstr>Аспект</vt:lpstr>
      <vt:lpstr>Пенсионное обеспечение в Российской Федерации</vt:lpstr>
      <vt:lpstr>Презентация PowerPoint</vt:lpstr>
      <vt:lpstr>   ГОСУДАРСТВЕННОЕ ПЕНСИОННОЕ ОБЕСПЕЧЕНИЕ Федеральный закон от 15 декабря 2001 г. N 166-ФЗ  "О государственном пенсионном обеспечении в Российской Федерации»  </vt:lpstr>
      <vt:lpstr>Обязательное пенсионное страхование Федеральный закон от 28.12.2013 N 400-ФЗ "О страховых пенсиях"</vt:lpstr>
      <vt:lpstr>Презентация PowerPoint</vt:lpstr>
      <vt:lpstr>Презентация PowerPoint</vt:lpstr>
      <vt:lpstr> Негосударственное (дополнительное) пенсионное обеспечение Федеральный закон от 7 мая 1998 г. N 75-ФЗ "О негосударственных пенсионных фондах»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Пенсионное обеспечение в РФ</dc:title>
  <dc:creator>Стяжкина Оксана Ивановна</dc:creator>
  <cp:lastModifiedBy>user</cp:lastModifiedBy>
  <cp:revision>24</cp:revision>
  <dcterms:created xsi:type="dcterms:W3CDTF">2019-09-24T08:15:17Z</dcterms:created>
  <dcterms:modified xsi:type="dcterms:W3CDTF">2022-11-15T08:09:19Z</dcterms:modified>
</cp:coreProperties>
</file>