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0"/>
  </p:notesMasterIdLst>
  <p:sldIdLst>
    <p:sldId id="256" r:id="rId2"/>
    <p:sldId id="339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5" r:id="rId21"/>
    <p:sldId id="366" r:id="rId22"/>
    <p:sldId id="367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81" r:id="rId33"/>
    <p:sldId id="382" r:id="rId34"/>
    <p:sldId id="383" r:id="rId35"/>
    <p:sldId id="384" r:id="rId36"/>
    <p:sldId id="389" r:id="rId37"/>
    <p:sldId id="390" r:id="rId38"/>
    <p:sldId id="391" r:id="rId39"/>
    <p:sldId id="392" r:id="rId40"/>
    <p:sldId id="393" r:id="rId41"/>
    <p:sldId id="394" r:id="rId42"/>
    <p:sldId id="395" r:id="rId43"/>
    <p:sldId id="396" r:id="rId44"/>
    <p:sldId id="397" r:id="rId45"/>
    <p:sldId id="398" r:id="rId46"/>
    <p:sldId id="399" r:id="rId47"/>
    <p:sldId id="400" r:id="rId48"/>
    <p:sldId id="402" r:id="rId49"/>
    <p:sldId id="403" r:id="rId50"/>
    <p:sldId id="404" r:id="rId51"/>
    <p:sldId id="405" r:id="rId52"/>
    <p:sldId id="406" r:id="rId53"/>
    <p:sldId id="407" r:id="rId54"/>
    <p:sldId id="408" r:id="rId55"/>
    <p:sldId id="409" r:id="rId56"/>
    <p:sldId id="410" r:id="rId57"/>
    <p:sldId id="411" r:id="rId58"/>
    <p:sldId id="412" r:id="rId59"/>
    <p:sldId id="413" r:id="rId60"/>
    <p:sldId id="414" r:id="rId61"/>
    <p:sldId id="415" r:id="rId62"/>
    <p:sldId id="416" r:id="rId63"/>
    <p:sldId id="417" r:id="rId64"/>
    <p:sldId id="418" r:id="rId65"/>
    <p:sldId id="419" r:id="rId66"/>
    <p:sldId id="420" r:id="rId67"/>
    <p:sldId id="422" r:id="rId68"/>
    <p:sldId id="423" r:id="rId69"/>
    <p:sldId id="424" r:id="rId70"/>
    <p:sldId id="425" r:id="rId71"/>
    <p:sldId id="426" r:id="rId72"/>
    <p:sldId id="427" r:id="rId73"/>
    <p:sldId id="428" r:id="rId74"/>
    <p:sldId id="430" r:id="rId75"/>
    <p:sldId id="431" r:id="rId76"/>
    <p:sldId id="438" r:id="rId77"/>
    <p:sldId id="439" r:id="rId78"/>
    <p:sldId id="440" r:id="rId79"/>
    <p:sldId id="442" r:id="rId80"/>
    <p:sldId id="444" r:id="rId81"/>
    <p:sldId id="445" r:id="rId82"/>
    <p:sldId id="447" r:id="rId83"/>
    <p:sldId id="448" r:id="rId84"/>
    <p:sldId id="449" r:id="rId85"/>
    <p:sldId id="450" r:id="rId86"/>
    <p:sldId id="456" r:id="rId87"/>
    <p:sldId id="467" r:id="rId88"/>
    <p:sldId id="469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84C422C-4DC3-4A13-9B5E-D70C5CE548DE}">
          <p14:sldIdLst>
            <p14:sldId id="256"/>
            <p14:sldId id="339"/>
            <p14:sldId id="342"/>
            <p14:sldId id="343"/>
            <p14:sldId id="344"/>
            <p14:sldId id="345"/>
            <p14:sldId id="346"/>
            <p14:sldId id="347"/>
            <p14:sldId id="348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5"/>
            <p14:sldId id="366"/>
            <p14:sldId id="367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81"/>
            <p14:sldId id="382"/>
            <p14:sldId id="383"/>
            <p14:sldId id="384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2"/>
            <p14:sldId id="423"/>
            <p14:sldId id="424"/>
            <p14:sldId id="425"/>
            <p14:sldId id="426"/>
            <p14:sldId id="427"/>
            <p14:sldId id="428"/>
            <p14:sldId id="430"/>
            <p14:sldId id="431"/>
            <p14:sldId id="438"/>
            <p14:sldId id="439"/>
            <p14:sldId id="440"/>
            <p14:sldId id="442"/>
            <p14:sldId id="444"/>
            <p14:sldId id="445"/>
            <p14:sldId id="447"/>
            <p14:sldId id="448"/>
            <p14:sldId id="449"/>
            <p14:sldId id="450"/>
            <p14:sldId id="456"/>
            <p14:sldId id="467"/>
            <p14:sldId id="469"/>
          </p14:sldIdLst>
        </p14:section>
        <p14:section name="Раздел без заголовка" id="{8DAE2857-70CC-4718-8F4D-9A975F9BF25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106" d="100"/>
          <a:sy n="106" d="100"/>
        </p:scale>
        <p:origin x="143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A0C68D-BE88-4B53-A176-D491DE44B67C}" type="doc">
      <dgm:prSet loTypeId="urn:microsoft.com/office/officeart/2005/8/layout/target1" loCatId="relationship" qsTypeId="urn:microsoft.com/office/officeart/2005/8/quickstyle/3d1" qsCatId="3D" csTypeId="urn:microsoft.com/office/officeart/2005/8/colors/colorful3" csCatId="colorful" phldr="1"/>
      <dgm:spPr/>
    </dgm:pt>
    <dgm:pt modelId="{6899A8B6-A2CA-448E-A8ED-51B36731838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 на свободу от государства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198553-6219-416D-BDD7-5F04B1F7E94B}" type="parTrans" cxnId="{B2A3B7C7-4328-4E0D-AE24-15C6B8D4A4C4}">
      <dgm:prSet/>
      <dgm:spPr/>
      <dgm:t>
        <a:bodyPr/>
        <a:lstStyle/>
        <a:p>
          <a:endParaRPr lang="ru-RU"/>
        </a:p>
      </dgm:t>
    </dgm:pt>
    <dgm:pt modelId="{6BDC159D-216A-4798-828A-555635D71C35}" type="sibTrans" cxnId="{B2A3B7C7-4328-4E0D-AE24-15C6B8D4A4C4}">
      <dgm:prSet/>
      <dgm:spPr/>
      <dgm:t>
        <a:bodyPr/>
        <a:lstStyle/>
        <a:p>
          <a:endParaRPr lang="ru-RU"/>
        </a:p>
      </dgm:t>
    </dgm:pt>
    <dgm:pt modelId="{E2CC6B55-D1C7-4C51-A5EB-725E248AF143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 на участие в управлении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9B0C09-9190-4951-A505-1AEE61997451}" type="parTrans" cxnId="{68764C19-F658-48D1-B080-41E048D96146}">
      <dgm:prSet/>
      <dgm:spPr/>
      <dgm:t>
        <a:bodyPr/>
        <a:lstStyle/>
        <a:p>
          <a:endParaRPr lang="ru-RU"/>
        </a:p>
      </dgm:t>
    </dgm:pt>
    <dgm:pt modelId="{62BBAF64-4245-49D7-9062-4279EBC09737}" type="sibTrans" cxnId="{68764C19-F658-48D1-B080-41E048D96146}">
      <dgm:prSet/>
      <dgm:spPr/>
      <dgm:t>
        <a:bodyPr/>
        <a:lstStyle/>
        <a:p>
          <a:endParaRPr lang="ru-RU"/>
        </a:p>
      </dgm:t>
    </dgm:pt>
    <dgm:pt modelId="{4301F8DC-17DB-4FA4-8587-D23D69F24C5B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 на защиту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DF5639-5F0D-4040-9066-096242194355}" type="parTrans" cxnId="{05485437-091A-4CF5-97E0-A6179316F1A0}">
      <dgm:prSet/>
      <dgm:spPr/>
      <dgm:t>
        <a:bodyPr/>
        <a:lstStyle/>
        <a:p>
          <a:endParaRPr lang="ru-RU"/>
        </a:p>
      </dgm:t>
    </dgm:pt>
    <dgm:pt modelId="{5E79BE5D-0698-4065-9B64-4D7AF59A639C}" type="sibTrans" cxnId="{05485437-091A-4CF5-97E0-A6179316F1A0}">
      <dgm:prSet/>
      <dgm:spPr/>
      <dgm:t>
        <a:bodyPr/>
        <a:lstStyle/>
        <a:p>
          <a:endParaRPr lang="ru-RU"/>
        </a:p>
      </dgm:t>
    </dgm:pt>
    <dgm:pt modelId="{E8E75C88-83AB-4566-932A-D5F987D36012}">
      <dgm:prSet/>
      <dgm:spPr/>
      <dgm:t>
        <a:bodyPr/>
        <a:lstStyle/>
        <a:p>
          <a:endParaRPr lang="ru-RU"/>
        </a:p>
      </dgm:t>
    </dgm:pt>
    <dgm:pt modelId="{38F6C41E-D0DE-43C6-A0B5-157EFCBAF924}" type="parTrans" cxnId="{F0E236D2-A73F-4CBF-A45C-069B3FC38EB7}">
      <dgm:prSet/>
      <dgm:spPr/>
      <dgm:t>
        <a:bodyPr/>
        <a:lstStyle/>
        <a:p>
          <a:endParaRPr lang="ru-RU"/>
        </a:p>
      </dgm:t>
    </dgm:pt>
    <dgm:pt modelId="{D56521FA-B1AB-4BCE-85AC-F170B8C9EF2D}" type="sibTrans" cxnId="{F0E236D2-A73F-4CBF-A45C-069B3FC38EB7}">
      <dgm:prSet/>
      <dgm:spPr/>
      <dgm:t>
        <a:bodyPr/>
        <a:lstStyle/>
        <a:p>
          <a:endParaRPr lang="ru-RU"/>
        </a:p>
      </dgm:t>
    </dgm:pt>
    <dgm:pt modelId="{32F68789-96F5-4BD6-BB1C-46119BD7034F}" type="pres">
      <dgm:prSet presAssocID="{49A0C68D-BE88-4B53-A176-D491DE44B67C}" presName="composite" presStyleCnt="0">
        <dgm:presLayoutVars>
          <dgm:chMax val="5"/>
          <dgm:dir/>
          <dgm:resizeHandles val="exact"/>
        </dgm:presLayoutVars>
      </dgm:prSet>
      <dgm:spPr/>
    </dgm:pt>
    <dgm:pt modelId="{D7F810F4-AFBC-44E0-AF0B-BFAC0ABA25DB}" type="pres">
      <dgm:prSet presAssocID="{6899A8B6-A2CA-448E-A8ED-51B36731838F}" presName="circle1" presStyleLbl="lnNode1" presStyleIdx="0" presStyleCnt="4"/>
      <dgm:spPr/>
    </dgm:pt>
    <dgm:pt modelId="{B19E229C-E7B3-4920-B3D3-37D8FED205B1}" type="pres">
      <dgm:prSet presAssocID="{6899A8B6-A2CA-448E-A8ED-51B36731838F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AE481-5A10-4C7D-A7DC-068422AE0A29}" type="pres">
      <dgm:prSet presAssocID="{6899A8B6-A2CA-448E-A8ED-51B36731838F}" presName="line1" presStyleLbl="callout" presStyleIdx="0" presStyleCnt="8"/>
      <dgm:spPr/>
    </dgm:pt>
    <dgm:pt modelId="{48890CFF-035B-4583-8862-1B445E528BB1}" type="pres">
      <dgm:prSet presAssocID="{6899A8B6-A2CA-448E-A8ED-51B36731838F}" presName="d1" presStyleLbl="callout" presStyleIdx="1" presStyleCnt="8"/>
      <dgm:spPr/>
    </dgm:pt>
    <dgm:pt modelId="{8BC7223F-4942-48C9-9962-13A2E6DE9789}" type="pres">
      <dgm:prSet presAssocID="{E2CC6B55-D1C7-4C51-A5EB-725E248AF143}" presName="circle2" presStyleLbl="lnNode1" presStyleIdx="1" presStyleCnt="4"/>
      <dgm:spPr/>
    </dgm:pt>
    <dgm:pt modelId="{2EE81475-4815-41AA-91EE-EF7C9FF0C19D}" type="pres">
      <dgm:prSet presAssocID="{E2CC6B55-D1C7-4C51-A5EB-725E248AF143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BE08F-34E3-4855-861A-319787765097}" type="pres">
      <dgm:prSet presAssocID="{E2CC6B55-D1C7-4C51-A5EB-725E248AF143}" presName="line2" presStyleLbl="callout" presStyleIdx="2" presStyleCnt="8"/>
      <dgm:spPr/>
    </dgm:pt>
    <dgm:pt modelId="{79B9AD10-6B1B-4649-B5E1-EBFBDC2C8A3B}" type="pres">
      <dgm:prSet presAssocID="{E2CC6B55-D1C7-4C51-A5EB-725E248AF143}" presName="d2" presStyleLbl="callout" presStyleIdx="3" presStyleCnt="8"/>
      <dgm:spPr/>
    </dgm:pt>
    <dgm:pt modelId="{0F532218-ABF0-44DB-9A9F-D29B650ED5EE}" type="pres">
      <dgm:prSet presAssocID="{E8E75C88-83AB-4566-932A-D5F987D36012}" presName="circle3" presStyleLbl="lnNode1" presStyleIdx="2" presStyleCnt="4"/>
      <dgm:spPr/>
    </dgm:pt>
    <dgm:pt modelId="{70B53310-E71D-4F40-877B-7A255ACDFA23}" type="pres">
      <dgm:prSet presAssocID="{E8E75C88-83AB-4566-932A-D5F987D36012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F97DE-C02A-45AC-9A81-C03EF3CC5BC4}" type="pres">
      <dgm:prSet presAssocID="{E8E75C88-83AB-4566-932A-D5F987D36012}" presName="line3" presStyleLbl="callout" presStyleIdx="4" presStyleCnt="8"/>
      <dgm:spPr/>
    </dgm:pt>
    <dgm:pt modelId="{45ADD01F-9994-43A5-A012-A0540E83B6F6}" type="pres">
      <dgm:prSet presAssocID="{E8E75C88-83AB-4566-932A-D5F987D36012}" presName="d3" presStyleLbl="callout" presStyleIdx="5" presStyleCnt="8"/>
      <dgm:spPr/>
    </dgm:pt>
    <dgm:pt modelId="{08B5FB27-1F0B-4BA4-9C6A-F482034EC25F}" type="pres">
      <dgm:prSet presAssocID="{4301F8DC-17DB-4FA4-8587-D23D69F24C5B}" presName="circle4" presStyleLbl="lnNode1" presStyleIdx="3" presStyleCnt="4"/>
      <dgm:spPr/>
    </dgm:pt>
    <dgm:pt modelId="{384989AA-3454-4914-BABF-574283B6EA47}" type="pres">
      <dgm:prSet presAssocID="{4301F8DC-17DB-4FA4-8587-D23D69F24C5B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A9DD9-D1D5-43ED-964F-23A397B7B11C}" type="pres">
      <dgm:prSet presAssocID="{4301F8DC-17DB-4FA4-8587-D23D69F24C5B}" presName="line4" presStyleLbl="callout" presStyleIdx="6" presStyleCnt="8"/>
      <dgm:spPr/>
    </dgm:pt>
    <dgm:pt modelId="{4EF45D5C-D7C2-4A15-833F-3AAC2B270B0C}" type="pres">
      <dgm:prSet presAssocID="{4301F8DC-17DB-4FA4-8587-D23D69F24C5B}" presName="d4" presStyleLbl="callout" presStyleIdx="7" presStyleCnt="8"/>
      <dgm:spPr/>
    </dgm:pt>
  </dgm:ptLst>
  <dgm:cxnLst>
    <dgm:cxn modelId="{05485437-091A-4CF5-97E0-A6179316F1A0}" srcId="{49A0C68D-BE88-4B53-A176-D491DE44B67C}" destId="{4301F8DC-17DB-4FA4-8587-D23D69F24C5B}" srcOrd="3" destOrd="0" parTransId="{FFDF5639-5F0D-4040-9066-096242194355}" sibTransId="{5E79BE5D-0698-4065-9B64-4D7AF59A639C}"/>
    <dgm:cxn modelId="{F0E236D2-A73F-4CBF-A45C-069B3FC38EB7}" srcId="{49A0C68D-BE88-4B53-A176-D491DE44B67C}" destId="{E8E75C88-83AB-4566-932A-D5F987D36012}" srcOrd="2" destOrd="0" parTransId="{38F6C41E-D0DE-43C6-A0B5-157EFCBAF924}" sibTransId="{D56521FA-B1AB-4BCE-85AC-F170B8C9EF2D}"/>
    <dgm:cxn modelId="{AD6327DA-DDE9-466F-8910-BFE464D747A6}" type="presOf" srcId="{E2CC6B55-D1C7-4C51-A5EB-725E248AF143}" destId="{2EE81475-4815-41AA-91EE-EF7C9FF0C19D}" srcOrd="0" destOrd="0" presId="urn:microsoft.com/office/officeart/2005/8/layout/target1"/>
    <dgm:cxn modelId="{5745F7E9-07AA-4EAD-86DB-2FC2F525677F}" type="presOf" srcId="{49A0C68D-BE88-4B53-A176-D491DE44B67C}" destId="{32F68789-96F5-4BD6-BB1C-46119BD7034F}" srcOrd="0" destOrd="0" presId="urn:microsoft.com/office/officeart/2005/8/layout/target1"/>
    <dgm:cxn modelId="{E6833E0F-C19C-496D-89C5-A109D7A431AE}" type="presOf" srcId="{4301F8DC-17DB-4FA4-8587-D23D69F24C5B}" destId="{384989AA-3454-4914-BABF-574283B6EA47}" srcOrd="0" destOrd="0" presId="urn:microsoft.com/office/officeart/2005/8/layout/target1"/>
    <dgm:cxn modelId="{68764C19-F658-48D1-B080-41E048D96146}" srcId="{49A0C68D-BE88-4B53-A176-D491DE44B67C}" destId="{E2CC6B55-D1C7-4C51-A5EB-725E248AF143}" srcOrd="1" destOrd="0" parTransId="{829B0C09-9190-4951-A505-1AEE61997451}" sibTransId="{62BBAF64-4245-49D7-9062-4279EBC09737}"/>
    <dgm:cxn modelId="{B2A3B7C7-4328-4E0D-AE24-15C6B8D4A4C4}" srcId="{49A0C68D-BE88-4B53-A176-D491DE44B67C}" destId="{6899A8B6-A2CA-448E-A8ED-51B36731838F}" srcOrd="0" destOrd="0" parTransId="{2E198553-6219-416D-BDD7-5F04B1F7E94B}" sibTransId="{6BDC159D-216A-4798-828A-555635D71C35}"/>
    <dgm:cxn modelId="{698A603E-D29F-44E6-9F6D-65B3CD7394CF}" type="presOf" srcId="{6899A8B6-A2CA-448E-A8ED-51B36731838F}" destId="{B19E229C-E7B3-4920-B3D3-37D8FED205B1}" srcOrd="0" destOrd="0" presId="urn:microsoft.com/office/officeart/2005/8/layout/target1"/>
    <dgm:cxn modelId="{ECA8F095-8D70-4275-9038-2D14A9F4C504}" type="presOf" srcId="{E8E75C88-83AB-4566-932A-D5F987D36012}" destId="{70B53310-E71D-4F40-877B-7A255ACDFA23}" srcOrd="0" destOrd="0" presId="urn:microsoft.com/office/officeart/2005/8/layout/target1"/>
    <dgm:cxn modelId="{CDED45A4-54F3-45EA-BEFB-0D0CC60FADEA}" type="presParOf" srcId="{32F68789-96F5-4BD6-BB1C-46119BD7034F}" destId="{D7F810F4-AFBC-44E0-AF0B-BFAC0ABA25DB}" srcOrd="0" destOrd="0" presId="urn:microsoft.com/office/officeart/2005/8/layout/target1"/>
    <dgm:cxn modelId="{A622F358-C38F-40D3-BDC8-4C1175E87E25}" type="presParOf" srcId="{32F68789-96F5-4BD6-BB1C-46119BD7034F}" destId="{B19E229C-E7B3-4920-B3D3-37D8FED205B1}" srcOrd="1" destOrd="0" presId="urn:microsoft.com/office/officeart/2005/8/layout/target1"/>
    <dgm:cxn modelId="{1BC8BF07-B959-453E-ACCA-EC9B49C5AC3B}" type="presParOf" srcId="{32F68789-96F5-4BD6-BB1C-46119BD7034F}" destId="{0F5AE481-5A10-4C7D-A7DC-068422AE0A29}" srcOrd="2" destOrd="0" presId="urn:microsoft.com/office/officeart/2005/8/layout/target1"/>
    <dgm:cxn modelId="{976CFD2B-B1D9-46D0-A3D3-A767EEA2F9C9}" type="presParOf" srcId="{32F68789-96F5-4BD6-BB1C-46119BD7034F}" destId="{48890CFF-035B-4583-8862-1B445E528BB1}" srcOrd="3" destOrd="0" presId="urn:microsoft.com/office/officeart/2005/8/layout/target1"/>
    <dgm:cxn modelId="{DD191533-7002-449B-8A6E-DFACB0A46923}" type="presParOf" srcId="{32F68789-96F5-4BD6-BB1C-46119BD7034F}" destId="{8BC7223F-4942-48C9-9962-13A2E6DE9789}" srcOrd="4" destOrd="0" presId="urn:microsoft.com/office/officeart/2005/8/layout/target1"/>
    <dgm:cxn modelId="{E326AFEB-96E0-4DE8-B3A0-C5D8198713AC}" type="presParOf" srcId="{32F68789-96F5-4BD6-BB1C-46119BD7034F}" destId="{2EE81475-4815-41AA-91EE-EF7C9FF0C19D}" srcOrd="5" destOrd="0" presId="urn:microsoft.com/office/officeart/2005/8/layout/target1"/>
    <dgm:cxn modelId="{E2B7FD1A-4E8E-4084-9F04-D4C2C811CC6D}" type="presParOf" srcId="{32F68789-96F5-4BD6-BB1C-46119BD7034F}" destId="{F1CBE08F-34E3-4855-861A-319787765097}" srcOrd="6" destOrd="0" presId="urn:microsoft.com/office/officeart/2005/8/layout/target1"/>
    <dgm:cxn modelId="{17A2C276-0C2D-4028-9C46-268E0545B7D1}" type="presParOf" srcId="{32F68789-96F5-4BD6-BB1C-46119BD7034F}" destId="{79B9AD10-6B1B-4649-B5E1-EBFBDC2C8A3B}" srcOrd="7" destOrd="0" presId="urn:microsoft.com/office/officeart/2005/8/layout/target1"/>
    <dgm:cxn modelId="{7162A9FF-8C9F-4713-8160-847B57ABD3E7}" type="presParOf" srcId="{32F68789-96F5-4BD6-BB1C-46119BD7034F}" destId="{0F532218-ABF0-44DB-9A9F-D29B650ED5EE}" srcOrd="8" destOrd="0" presId="urn:microsoft.com/office/officeart/2005/8/layout/target1"/>
    <dgm:cxn modelId="{8073790E-548C-41CD-B3F7-735638E3B2A5}" type="presParOf" srcId="{32F68789-96F5-4BD6-BB1C-46119BD7034F}" destId="{70B53310-E71D-4F40-877B-7A255ACDFA23}" srcOrd="9" destOrd="0" presId="urn:microsoft.com/office/officeart/2005/8/layout/target1"/>
    <dgm:cxn modelId="{21B10CBA-486B-4D27-8CAF-22302D8733B4}" type="presParOf" srcId="{32F68789-96F5-4BD6-BB1C-46119BD7034F}" destId="{20EF97DE-C02A-45AC-9A81-C03EF3CC5BC4}" srcOrd="10" destOrd="0" presId="urn:microsoft.com/office/officeart/2005/8/layout/target1"/>
    <dgm:cxn modelId="{52AC5C93-DCDE-42DF-A8EC-FAD3B1EF2A31}" type="presParOf" srcId="{32F68789-96F5-4BD6-BB1C-46119BD7034F}" destId="{45ADD01F-9994-43A5-A012-A0540E83B6F6}" srcOrd="11" destOrd="0" presId="urn:microsoft.com/office/officeart/2005/8/layout/target1"/>
    <dgm:cxn modelId="{65DF7BDC-ADAB-4AEF-B05E-D1472505B80E}" type="presParOf" srcId="{32F68789-96F5-4BD6-BB1C-46119BD7034F}" destId="{08B5FB27-1F0B-4BA4-9C6A-F482034EC25F}" srcOrd="12" destOrd="0" presId="urn:microsoft.com/office/officeart/2005/8/layout/target1"/>
    <dgm:cxn modelId="{4C7B64FD-2DA0-4FF2-A5F3-22A8720CE447}" type="presParOf" srcId="{32F68789-96F5-4BD6-BB1C-46119BD7034F}" destId="{384989AA-3454-4914-BABF-574283B6EA47}" srcOrd="13" destOrd="0" presId="urn:microsoft.com/office/officeart/2005/8/layout/target1"/>
    <dgm:cxn modelId="{EB2A5F27-DDC1-4146-9510-45CC8E0A448C}" type="presParOf" srcId="{32F68789-96F5-4BD6-BB1C-46119BD7034F}" destId="{58FA9DD9-D1D5-43ED-964F-23A397B7B11C}" srcOrd="14" destOrd="0" presId="urn:microsoft.com/office/officeart/2005/8/layout/target1"/>
    <dgm:cxn modelId="{41C2E665-1E5A-4C56-83EA-BA8B7F167A80}" type="presParOf" srcId="{32F68789-96F5-4BD6-BB1C-46119BD7034F}" destId="{4EF45D5C-D7C2-4A15-833F-3AAC2B270B0C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EDE148-570F-4486-B323-2DB8375E5DF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7E8A58-2F1B-4D6B-A9C5-3C8EB68DDD9D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Рабочее время</a:t>
          </a:r>
          <a:endParaRPr lang="ru-RU" b="1" baseline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CA19B2-846B-4E5D-95ED-6CDF2958A2AA}" type="parTrans" cxnId="{E67F1F31-3DCB-412F-A74F-528986CCE873}">
      <dgm:prSet/>
      <dgm:spPr/>
      <dgm:t>
        <a:bodyPr/>
        <a:lstStyle/>
        <a:p>
          <a:endParaRPr lang="ru-RU"/>
        </a:p>
      </dgm:t>
    </dgm:pt>
    <dgm:pt modelId="{4C2F5ECF-D03C-4A95-BBBB-C983D523C05E}" type="sibTrans" cxnId="{E67F1F31-3DCB-412F-A74F-528986CCE873}">
      <dgm:prSet/>
      <dgm:spPr/>
      <dgm:t>
        <a:bodyPr/>
        <a:lstStyle/>
        <a:p>
          <a:endParaRPr lang="ru-RU"/>
        </a:p>
      </dgm:t>
    </dgm:pt>
    <dgm:pt modelId="{ECFAF2DE-AB06-4EFF-BFF6-CFA88AC22DB1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Нормальное</a:t>
          </a:r>
        </a:p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(не превышает 40 часов  в неделю)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205F6B-77FB-4981-9B9F-52B392819B48}" type="parTrans" cxnId="{29FA1966-E4B8-4AC5-90C0-A5C313395F16}">
      <dgm:prSet/>
      <dgm:spPr>
        <a:solidFill>
          <a:srgbClr val="00B0F0">
            <a:alpha val="38000"/>
          </a:srgbClr>
        </a:solidFill>
        <a:ln>
          <a:solidFill>
            <a:srgbClr val="0D64E3"/>
          </a:solidFill>
        </a:ln>
      </dgm:spPr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EB491A24-6D2B-4036-80F6-D7099C4916E5}" type="sibTrans" cxnId="{29FA1966-E4B8-4AC5-90C0-A5C313395F16}">
      <dgm:prSet/>
      <dgm:spPr/>
      <dgm:t>
        <a:bodyPr/>
        <a:lstStyle/>
        <a:p>
          <a:endParaRPr lang="ru-RU"/>
        </a:p>
      </dgm:t>
    </dgm:pt>
    <dgm:pt modelId="{67BFFFDE-5BBF-4C40-AE82-AC9A7A53516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b="1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сокращенное</a:t>
          </a:r>
          <a:endParaRPr lang="ru-RU" sz="2400" b="1" baseline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9840CF-881A-47BB-BD22-8D00E8F7ABAD}" type="parTrans" cxnId="{0B53CC80-65A5-4A97-A335-81148CFD3030}">
      <dgm:prSet/>
      <dgm:spPr/>
      <dgm:t>
        <a:bodyPr/>
        <a:lstStyle/>
        <a:p>
          <a:endParaRPr lang="ru-RU"/>
        </a:p>
      </dgm:t>
    </dgm:pt>
    <dgm:pt modelId="{C7592818-8B0F-43A6-92B8-13323664EC58}" type="sibTrans" cxnId="{0B53CC80-65A5-4A97-A335-81148CFD3030}">
      <dgm:prSet/>
      <dgm:spPr/>
      <dgm:t>
        <a:bodyPr/>
        <a:lstStyle/>
        <a:p>
          <a:endParaRPr lang="ru-RU"/>
        </a:p>
      </dgm:t>
    </dgm:pt>
    <dgm:pt modelId="{1FDB9119-4E2E-4E7C-949D-90E6B40B431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неполное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85E9EB-8631-4031-B3E9-4F80F0D77D10}" type="parTrans" cxnId="{48A92C8E-A9CD-4D62-8277-50B11944463C}">
      <dgm:prSet/>
      <dgm:spPr>
        <a:ln>
          <a:solidFill>
            <a:srgbClr val="0D64E3"/>
          </a:solidFill>
        </a:ln>
      </dgm:spPr>
      <dgm:t>
        <a:bodyPr/>
        <a:lstStyle/>
        <a:p>
          <a:endParaRPr lang="ru-RU"/>
        </a:p>
      </dgm:t>
    </dgm:pt>
    <dgm:pt modelId="{CF967A39-5436-4302-83E7-B0E326BB962C}" type="sibTrans" cxnId="{48A92C8E-A9CD-4D62-8277-50B11944463C}">
      <dgm:prSet/>
      <dgm:spPr/>
      <dgm:t>
        <a:bodyPr/>
        <a:lstStyle/>
        <a:p>
          <a:endParaRPr lang="ru-RU"/>
        </a:p>
      </dgm:t>
    </dgm:pt>
    <dgm:pt modelId="{7C07CE13-3B21-4FA6-9724-814047455762}" type="pres">
      <dgm:prSet presAssocID="{C5EDE148-570F-4486-B323-2DB8375E5DF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86483A-59E2-4FF7-9F99-E117E9965B05}" type="pres">
      <dgm:prSet presAssocID="{097E8A58-2F1B-4D6B-A9C5-3C8EB68DDD9D}" presName="hierRoot1" presStyleCnt="0">
        <dgm:presLayoutVars>
          <dgm:hierBranch val="init"/>
        </dgm:presLayoutVars>
      </dgm:prSet>
      <dgm:spPr/>
    </dgm:pt>
    <dgm:pt modelId="{2E3B97C4-1EFF-4141-910A-7901C57FB395}" type="pres">
      <dgm:prSet presAssocID="{097E8A58-2F1B-4D6B-A9C5-3C8EB68DDD9D}" presName="rootComposite1" presStyleCnt="0"/>
      <dgm:spPr/>
    </dgm:pt>
    <dgm:pt modelId="{F5D20736-A458-4244-A9CE-D6AB4A127C1E}" type="pres">
      <dgm:prSet presAssocID="{097E8A58-2F1B-4D6B-A9C5-3C8EB68DDD9D}" presName="rootText1" presStyleLbl="node0" presStyleIdx="0" presStyleCnt="1" custScaleX="90012" custScaleY="129999" custLinFactNeighborX="0" custLinFactNeighborY="-560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6503F3-C188-4CE6-93FC-E0DF4153B8E0}" type="pres">
      <dgm:prSet presAssocID="{097E8A58-2F1B-4D6B-A9C5-3C8EB68DDD9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43014F5-ADC0-407A-B7A1-D0408E8F1B7D}" type="pres">
      <dgm:prSet presAssocID="{097E8A58-2F1B-4D6B-A9C5-3C8EB68DDD9D}" presName="hierChild2" presStyleCnt="0"/>
      <dgm:spPr/>
    </dgm:pt>
    <dgm:pt modelId="{8592B5C3-44F1-4BDF-A127-14256C96DAE8}" type="pres">
      <dgm:prSet presAssocID="{41205F6B-77FB-4981-9B9F-52B392819B4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E5F74981-1560-4622-AF47-88E2B9DF97A8}" type="pres">
      <dgm:prSet presAssocID="{ECFAF2DE-AB06-4EFF-BFF6-CFA88AC22DB1}" presName="hierRoot2" presStyleCnt="0">
        <dgm:presLayoutVars>
          <dgm:hierBranch val="init"/>
        </dgm:presLayoutVars>
      </dgm:prSet>
      <dgm:spPr/>
    </dgm:pt>
    <dgm:pt modelId="{A79311B8-5543-4B2B-92BF-65102880C091}" type="pres">
      <dgm:prSet presAssocID="{ECFAF2DE-AB06-4EFF-BFF6-CFA88AC22DB1}" presName="rootComposite" presStyleCnt="0"/>
      <dgm:spPr/>
    </dgm:pt>
    <dgm:pt modelId="{AD658D01-3244-46FD-AD51-F2281D43B115}" type="pres">
      <dgm:prSet presAssocID="{ECFAF2DE-AB06-4EFF-BFF6-CFA88AC22DB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34CF1C-483A-42BD-A733-2B71BBB3E53E}" type="pres">
      <dgm:prSet presAssocID="{ECFAF2DE-AB06-4EFF-BFF6-CFA88AC22DB1}" presName="rootConnector" presStyleLbl="node2" presStyleIdx="0" presStyleCnt="3"/>
      <dgm:spPr/>
      <dgm:t>
        <a:bodyPr/>
        <a:lstStyle/>
        <a:p>
          <a:endParaRPr lang="ru-RU"/>
        </a:p>
      </dgm:t>
    </dgm:pt>
    <dgm:pt modelId="{89745B47-8D7D-4D61-9CF0-180BDC68EE27}" type="pres">
      <dgm:prSet presAssocID="{ECFAF2DE-AB06-4EFF-BFF6-CFA88AC22DB1}" presName="hierChild4" presStyleCnt="0"/>
      <dgm:spPr/>
    </dgm:pt>
    <dgm:pt modelId="{31FFE059-6DA6-4642-BD3E-608BDEA64F83}" type="pres">
      <dgm:prSet presAssocID="{ECFAF2DE-AB06-4EFF-BFF6-CFA88AC22DB1}" presName="hierChild5" presStyleCnt="0"/>
      <dgm:spPr/>
    </dgm:pt>
    <dgm:pt modelId="{7CC3E9B6-7F82-4FCC-BA16-1AD5C50F30A6}" type="pres">
      <dgm:prSet presAssocID="{AF9840CF-881A-47BB-BD22-8D00E8F7ABA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F534868-F566-42FD-A6FB-F5955320A059}" type="pres">
      <dgm:prSet presAssocID="{67BFFFDE-5BBF-4C40-AE82-AC9A7A535161}" presName="hierRoot2" presStyleCnt="0">
        <dgm:presLayoutVars>
          <dgm:hierBranch val="init"/>
        </dgm:presLayoutVars>
      </dgm:prSet>
      <dgm:spPr/>
    </dgm:pt>
    <dgm:pt modelId="{4D43E042-3919-40AD-86D3-42564A8DB2CD}" type="pres">
      <dgm:prSet presAssocID="{67BFFFDE-5BBF-4C40-AE82-AC9A7A535161}" presName="rootComposite" presStyleCnt="0"/>
      <dgm:spPr/>
    </dgm:pt>
    <dgm:pt modelId="{93E4EA74-0CFC-4DA9-9E0F-A8AA2F4B22CB}" type="pres">
      <dgm:prSet presAssocID="{67BFFFDE-5BBF-4C40-AE82-AC9A7A53516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A2E07F-5CF3-4FC8-9ABB-ACD9BF650A6A}" type="pres">
      <dgm:prSet presAssocID="{67BFFFDE-5BBF-4C40-AE82-AC9A7A535161}" presName="rootConnector" presStyleLbl="node2" presStyleIdx="1" presStyleCnt="3"/>
      <dgm:spPr/>
      <dgm:t>
        <a:bodyPr/>
        <a:lstStyle/>
        <a:p>
          <a:endParaRPr lang="ru-RU"/>
        </a:p>
      </dgm:t>
    </dgm:pt>
    <dgm:pt modelId="{0C2B5A43-2BF3-4AFE-87F4-A55D4D81DC5A}" type="pres">
      <dgm:prSet presAssocID="{67BFFFDE-5BBF-4C40-AE82-AC9A7A535161}" presName="hierChild4" presStyleCnt="0"/>
      <dgm:spPr/>
    </dgm:pt>
    <dgm:pt modelId="{D397CC9F-3D04-414E-9BB1-7DEA2CD9BA3A}" type="pres">
      <dgm:prSet presAssocID="{67BFFFDE-5BBF-4C40-AE82-AC9A7A535161}" presName="hierChild5" presStyleCnt="0"/>
      <dgm:spPr/>
    </dgm:pt>
    <dgm:pt modelId="{80D175D9-92DC-4997-B67F-BD039290E851}" type="pres">
      <dgm:prSet presAssocID="{B385E9EB-8631-4031-B3E9-4F80F0D77D1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89E9776A-3A1A-4F52-BF90-6510F92257D8}" type="pres">
      <dgm:prSet presAssocID="{1FDB9119-4E2E-4E7C-949D-90E6B40B4319}" presName="hierRoot2" presStyleCnt="0">
        <dgm:presLayoutVars>
          <dgm:hierBranch val="init"/>
        </dgm:presLayoutVars>
      </dgm:prSet>
      <dgm:spPr/>
    </dgm:pt>
    <dgm:pt modelId="{4FE9F228-2DF2-4C8C-85AC-46617E1860E4}" type="pres">
      <dgm:prSet presAssocID="{1FDB9119-4E2E-4E7C-949D-90E6B40B4319}" presName="rootComposite" presStyleCnt="0"/>
      <dgm:spPr/>
    </dgm:pt>
    <dgm:pt modelId="{5AB7F5C1-EE7A-4226-AC80-05BA2448E837}" type="pres">
      <dgm:prSet presAssocID="{1FDB9119-4E2E-4E7C-949D-90E6B40B4319}" presName="rootText" presStyleLbl="node2" presStyleIdx="2" presStyleCnt="3" custLinFactNeighborX="6023" custLinFactNeighborY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93CB79-2353-4C66-B072-134819FFEF84}" type="pres">
      <dgm:prSet presAssocID="{1FDB9119-4E2E-4E7C-949D-90E6B40B4319}" presName="rootConnector" presStyleLbl="node2" presStyleIdx="2" presStyleCnt="3"/>
      <dgm:spPr/>
      <dgm:t>
        <a:bodyPr/>
        <a:lstStyle/>
        <a:p>
          <a:endParaRPr lang="ru-RU"/>
        </a:p>
      </dgm:t>
    </dgm:pt>
    <dgm:pt modelId="{F7C2F218-0670-4120-A6BE-FE6765E5C55B}" type="pres">
      <dgm:prSet presAssocID="{1FDB9119-4E2E-4E7C-949D-90E6B40B4319}" presName="hierChild4" presStyleCnt="0"/>
      <dgm:spPr/>
    </dgm:pt>
    <dgm:pt modelId="{5DB7F1B0-2ADD-4E75-BCAC-0BD0B0BBD177}" type="pres">
      <dgm:prSet presAssocID="{1FDB9119-4E2E-4E7C-949D-90E6B40B4319}" presName="hierChild5" presStyleCnt="0"/>
      <dgm:spPr/>
    </dgm:pt>
    <dgm:pt modelId="{6EE2B63B-4467-4496-A449-3F2349B910A4}" type="pres">
      <dgm:prSet presAssocID="{097E8A58-2F1B-4D6B-A9C5-3C8EB68DDD9D}" presName="hierChild3" presStyleCnt="0"/>
      <dgm:spPr/>
    </dgm:pt>
  </dgm:ptLst>
  <dgm:cxnLst>
    <dgm:cxn modelId="{64F2B18C-2984-415F-810A-BC7184C2AD38}" type="presOf" srcId="{67BFFFDE-5BBF-4C40-AE82-AC9A7A535161}" destId="{30A2E07F-5CF3-4FC8-9ABB-ACD9BF650A6A}" srcOrd="1" destOrd="0" presId="urn:microsoft.com/office/officeart/2005/8/layout/orgChart1"/>
    <dgm:cxn modelId="{3FA7B61C-A984-4070-8F6F-2266140AFBB2}" type="presOf" srcId="{097E8A58-2F1B-4D6B-A9C5-3C8EB68DDD9D}" destId="{AB6503F3-C188-4CE6-93FC-E0DF4153B8E0}" srcOrd="1" destOrd="0" presId="urn:microsoft.com/office/officeart/2005/8/layout/orgChart1"/>
    <dgm:cxn modelId="{690F8368-B389-4BE0-9392-4780EA41DFAE}" type="presOf" srcId="{1FDB9119-4E2E-4E7C-949D-90E6B40B4319}" destId="{5AB7F5C1-EE7A-4226-AC80-05BA2448E837}" srcOrd="0" destOrd="0" presId="urn:microsoft.com/office/officeart/2005/8/layout/orgChart1"/>
    <dgm:cxn modelId="{3F8ACF2D-6B12-4C1E-91F2-F318A297F978}" type="presOf" srcId="{C5EDE148-570F-4486-B323-2DB8375E5DF4}" destId="{7C07CE13-3B21-4FA6-9724-814047455762}" srcOrd="0" destOrd="0" presId="urn:microsoft.com/office/officeart/2005/8/layout/orgChart1"/>
    <dgm:cxn modelId="{53F07A70-2FFD-422C-A34E-401A370C7DE0}" type="presOf" srcId="{B385E9EB-8631-4031-B3E9-4F80F0D77D10}" destId="{80D175D9-92DC-4997-B67F-BD039290E851}" srcOrd="0" destOrd="0" presId="urn:microsoft.com/office/officeart/2005/8/layout/orgChart1"/>
    <dgm:cxn modelId="{99A506D4-3F34-48A2-BE35-DF2D9C9BCD52}" type="presOf" srcId="{ECFAF2DE-AB06-4EFF-BFF6-CFA88AC22DB1}" destId="{BD34CF1C-483A-42BD-A733-2B71BBB3E53E}" srcOrd="1" destOrd="0" presId="urn:microsoft.com/office/officeart/2005/8/layout/orgChart1"/>
    <dgm:cxn modelId="{48A92C8E-A9CD-4D62-8277-50B11944463C}" srcId="{097E8A58-2F1B-4D6B-A9C5-3C8EB68DDD9D}" destId="{1FDB9119-4E2E-4E7C-949D-90E6B40B4319}" srcOrd="2" destOrd="0" parTransId="{B385E9EB-8631-4031-B3E9-4F80F0D77D10}" sibTransId="{CF967A39-5436-4302-83E7-B0E326BB962C}"/>
    <dgm:cxn modelId="{9C943581-A830-4267-99DE-8604942F8E1E}" type="presOf" srcId="{41205F6B-77FB-4981-9B9F-52B392819B48}" destId="{8592B5C3-44F1-4BDF-A127-14256C96DAE8}" srcOrd="0" destOrd="0" presId="urn:microsoft.com/office/officeart/2005/8/layout/orgChart1"/>
    <dgm:cxn modelId="{536D1830-0A83-4436-B3EB-063905F934C3}" type="presOf" srcId="{67BFFFDE-5BBF-4C40-AE82-AC9A7A535161}" destId="{93E4EA74-0CFC-4DA9-9E0F-A8AA2F4B22CB}" srcOrd="0" destOrd="0" presId="urn:microsoft.com/office/officeart/2005/8/layout/orgChart1"/>
    <dgm:cxn modelId="{29FA1966-E4B8-4AC5-90C0-A5C313395F16}" srcId="{097E8A58-2F1B-4D6B-A9C5-3C8EB68DDD9D}" destId="{ECFAF2DE-AB06-4EFF-BFF6-CFA88AC22DB1}" srcOrd="0" destOrd="0" parTransId="{41205F6B-77FB-4981-9B9F-52B392819B48}" sibTransId="{EB491A24-6D2B-4036-80F6-D7099C4916E5}"/>
    <dgm:cxn modelId="{E67F1F31-3DCB-412F-A74F-528986CCE873}" srcId="{C5EDE148-570F-4486-B323-2DB8375E5DF4}" destId="{097E8A58-2F1B-4D6B-A9C5-3C8EB68DDD9D}" srcOrd="0" destOrd="0" parTransId="{31CA19B2-846B-4E5D-95ED-6CDF2958A2AA}" sibTransId="{4C2F5ECF-D03C-4A95-BBBB-C983D523C05E}"/>
    <dgm:cxn modelId="{6F29FF43-5F42-43B9-ABDA-20878C70D825}" type="presOf" srcId="{ECFAF2DE-AB06-4EFF-BFF6-CFA88AC22DB1}" destId="{AD658D01-3244-46FD-AD51-F2281D43B115}" srcOrd="0" destOrd="0" presId="urn:microsoft.com/office/officeart/2005/8/layout/orgChart1"/>
    <dgm:cxn modelId="{0B53CC80-65A5-4A97-A335-81148CFD3030}" srcId="{097E8A58-2F1B-4D6B-A9C5-3C8EB68DDD9D}" destId="{67BFFFDE-5BBF-4C40-AE82-AC9A7A535161}" srcOrd="1" destOrd="0" parTransId="{AF9840CF-881A-47BB-BD22-8D00E8F7ABAD}" sibTransId="{C7592818-8B0F-43A6-92B8-13323664EC58}"/>
    <dgm:cxn modelId="{0AAC8A84-4903-4A26-B554-D6B5538CDDDE}" type="presOf" srcId="{AF9840CF-881A-47BB-BD22-8D00E8F7ABAD}" destId="{7CC3E9B6-7F82-4FCC-BA16-1AD5C50F30A6}" srcOrd="0" destOrd="0" presId="urn:microsoft.com/office/officeart/2005/8/layout/orgChart1"/>
    <dgm:cxn modelId="{8A66820A-9EC5-44CF-B64B-401311E0057D}" type="presOf" srcId="{097E8A58-2F1B-4D6B-A9C5-3C8EB68DDD9D}" destId="{F5D20736-A458-4244-A9CE-D6AB4A127C1E}" srcOrd="0" destOrd="0" presId="urn:microsoft.com/office/officeart/2005/8/layout/orgChart1"/>
    <dgm:cxn modelId="{49379EED-84A0-463A-ADC4-750AF488DFFD}" type="presOf" srcId="{1FDB9119-4E2E-4E7C-949D-90E6B40B4319}" destId="{A393CB79-2353-4C66-B072-134819FFEF84}" srcOrd="1" destOrd="0" presId="urn:microsoft.com/office/officeart/2005/8/layout/orgChart1"/>
    <dgm:cxn modelId="{8CBC54C1-3A84-4528-BEB5-84078E76A20C}" type="presParOf" srcId="{7C07CE13-3B21-4FA6-9724-814047455762}" destId="{CE86483A-59E2-4FF7-9F99-E117E9965B05}" srcOrd="0" destOrd="0" presId="urn:microsoft.com/office/officeart/2005/8/layout/orgChart1"/>
    <dgm:cxn modelId="{3790DBF2-9C07-4AD3-ABFB-C428DFDFEFEE}" type="presParOf" srcId="{CE86483A-59E2-4FF7-9F99-E117E9965B05}" destId="{2E3B97C4-1EFF-4141-910A-7901C57FB395}" srcOrd="0" destOrd="0" presId="urn:microsoft.com/office/officeart/2005/8/layout/orgChart1"/>
    <dgm:cxn modelId="{99EAFCAA-D6FD-4E03-ADE9-E98F826F226E}" type="presParOf" srcId="{2E3B97C4-1EFF-4141-910A-7901C57FB395}" destId="{F5D20736-A458-4244-A9CE-D6AB4A127C1E}" srcOrd="0" destOrd="0" presId="urn:microsoft.com/office/officeart/2005/8/layout/orgChart1"/>
    <dgm:cxn modelId="{7D4A1670-FD0C-4DF4-8035-AFB189584642}" type="presParOf" srcId="{2E3B97C4-1EFF-4141-910A-7901C57FB395}" destId="{AB6503F3-C188-4CE6-93FC-E0DF4153B8E0}" srcOrd="1" destOrd="0" presId="urn:microsoft.com/office/officeart/2005/8/layout/orgChart1"/>
    <dgm:cxn modelId="{EACA9D39-EAB9-44DC-AEB9-E7CAE5C0E9CE}" type="presParOf" srcId="{CE86483A-59E2-4FF7-9F99-E117E9965B05}" destId="{343014F5-ADC0-407A-B7A1-D0408E8F1B7D}" srcOrd="1" destOrd="0" presId="urn:microsoft.com/office/officeart/2005/8/layout/orgChart1"/>
    <dgm:cxn modelId="{52B57631-3F94-4909-B9D2-50BD2B1F7576}" type="presParOf" srcId="{343014F5-ADC0-407A-B7A1-D0408E8F1B7D}" destId="{8592B5C3-44F1-4BDF-A127-14256C96DAE8}" srcOrd="0" destOrd="0" presId="urn:microsoft.com/office/officeart/2005/8/layout/orgChart1"/>
    <dgm:cxn modelId="{7B941CC7-9042-4155-BB18-1CCD1CD40A75}" type="presParOf" srcId="{343014F5-ADC0-407A-B7A1-D0408E8F1B7D}" destId="{E5F74981-1560-4622-AF47-88E2B9DF97A8}" srcOrd="1" destOrd="0" presId="urn:microsoft.com/office/officeart/2005/8/layout/orgChart1"/>
    <dgm:cxn modelId="{B1B7381A-9AFA-4CEE-8D1D-ADB24550FC47}" type="presParOf" srcId="{E5F74981-1560-4622-AF47-88E2B9DF97A8}" destId="{A79311B8-5543-4B2B-92BF-65102880C091}" srcOrd="0" destOrd="0" presId="urn:microsoft.com/office/officeart/2005/8/layout/orgChart1"/>
    <dgm:cxn modelId="{0F113BE3-8BCD-492D-AA1C-6674E0265152}" type="presParOf" srcId="{A79311B8-5543-4B2B-92BF-65102880C091}" destId="{AD658D01-3244-46FD-AD51-F2281D43B115}" srcOrd="0" destOrd="0" presId="urn:microsoft.com/office/officeart/2005/8/layout/orgChart1"/>
    <dgm:cxn modelId="{A2F524A6-97BA-4CD3-91E4-535B66D989B9}" type="presParOf" srcId="{A79311B8-5543-4B2B-92BF-65102880C091}" destId="{BD34CF1C-483A-42BD-A733-2B71BBB3E53E}" srcOrd="1" destOrd="0" presId="urn:microsoft.com/office/officeart/2005/8/layout/orgChart1"/>
    <dgm:cxn modelId="{D3DB28FC-D6E0-4DAC-8C02-2A97C4C3987E}" type="presParOf" srcId="{E5F74981-1560-4622-AF47-88E2B9DF97A8}" destId="{89745B47-8D7D-4D61-9CF0-180BDC68EE27}" srcOrd="1" destOrd="0" presId="urn:microsoft.com/office/officeart/2005/8/layout/orgChart1"/>
    <dgm:cxn modelId="{776D6149-480E-43A1-B8EC-5E65940D22C7}" type="presParOf" srcId="{E5F74981-1560-4622-AF47-88E2B9DF97A8}" destId="{31FFE059-6DA6-4642-BD3E-608BDEA64F83}" srcOrd="2" destOrd="0" presId="urn:microsoft.com/office/officeart/2005/8/layout/orgChart1"/>
    <dgm:cxn modelId="{677E482D-E83D-4A42-979C-2B037A61DEC5}" type="presParOf" srcId="{343014F5-ADC0-407A-B7A1-D0408E8F1B7D}" destId="{7CC3E9B6-7F82-4FCC-BA16-1AD5C50F30A6}" srcOrd="2" destOrd="0" presId="urn:microsoft.com/office/officeart/2005/8/layout/orgChart1"/>
    <dgm:cxn modelId="{2706504E-E0F5-43DB-859C-972EA7B0E4B3}" type="presParOf" srcId="{343014F5-ADC0-407A-B7A1-D0408E8F1B7D}" destId="{7F534868-F566-42FD-A6FB-F5955320A059}" srcOrd="3" destOrd="0" presId="urn:microsoft.com/office/officeart/2005/8/layout/orgChart1"/>
    <dgm:cxn modelId="{683CD524-7B42-4853-9FC4-43DD2719991E}" type="presParOf" srcId="{7F534868-F566-42FD-A6FB-F5955320A059}" destId="{4D43E042-3919-40AD-86D3-42564A8DB2CD}" srcOrd="0" destOrd="0" presId="urn:microsoft.com/office/officeart/2005/8/layout/orgChart1"/>
    <dgm:cxn modelId="{DA2DD6D1-ABEA-4D80-86DA-308EBB688FD2}" type="presParOf" srcId="{4D43E042-3919-40AD-86D3-42564A8DB2CD}" destId="{93E4EA74-0CFC-4DA9-9E0F-A8AA2F4B22CB}" srcOrd="0" destOrd="0" presId="urn:microsoft.com/office/officeart/2005/8/layout/orgChart1"/>
    <dgm:cxn modelId="{6C3300B3-C1A4-48AE-A2A4-1BFFCCB15EB7}" type="presParOf" srcId="{4D43E042-3919-40AD-86D3-42564A8DB2CD}" destId="{30A2E07F-5CF3-4FC8-9ABB-ACD9BF650A6A}" srcOrd="1" destOrd="0" presId="urn:microsoft.com/office/officeart/2005/8/layout/orgChart1"/>
    <dgm:cxn modelId="{9CAC9911-B5C4-4828-BFB4-CF87A0BEBAB4}" type="presParOf" srcId="{7F534868-F566-42FD-A6FB-F5955320A059}" destId="{0C2B5A43-2BF3-4AFE-87F4-A55D4D81DC5A}" srcOrd="1" destOrd="0" presId="urn:microsoft.com/office/officeart/2005/8/layout/orgChart1"/>
    <dgm:cxn modelId="{1E2B80B7-F149-43A3-AA7F-DE124C12419C}" type="presParOf" srcId="{7F534868-F566-42FD-A6FB-F5955320A059}" destId="{D397CC9F-3D04-414E-9BB1-7DEA2CD9BA3A}" srcOrd="2" destOrd="0" presId="urn:microsoft.com/office/officeart/2005/8/layout/orgChart1"/>
    <dgm:cxn modelId="{E7AEC0FF-00F9-4E4C-89A7-0D81D467B1A5}" type="presParOf" srcId="{343014F5-ADC0-407A-B7A1-D0408E8F1B7D}" destId="{80D175D9-92DC-4997-B67F-BD039290E851}" srcOrd="4" destOrd="0" presId="urn:microsoft.com/office/officeart/2005/8/layout/orgChart1"/>
    <dgm:cxn modelId="{F7B9C300-197B-48F7-86FF-D140FEC89BD4}" type="presParOf" srcId="{343014F5-ADC0-407A-B7A1-D0408E8F1B7D}" destId="{89E9776A-3A1A-4F52-BF90-6510F92257D8}" srcOrd="5" destOrd="0" presId="urn:microsoft.com/office/officeart/2005/8/layout/orgChart1"/>
    <dgm:cxn modelId="{54F64080-4DFA-420A-829E-B22623895E99}" type="presParOf" srcId="{89E9776A-3A1A-4F52-BF90-6510F92257D8}" destId="{4FE9F228-2DF2-4C8C-85AC-46617E1860E4}" srcOrd="0" destOrd="0" presId="urn:microsoft.com/office/officeart/2005/8/layout/orgChart1"/>
    <dgm:cxn modelId="{BF2E4E60-024C-4719-BA10-0CBB03D9DA1A}" type="presParOf" srcId="{4FE9F228-2DF2-4C8C-85AC-46617E1860E4}" destId="{5AB7F5C1-EE7A-4226-AC80-05BA2448E837}" srcOrd="0" destOrd="0" presId="urn:microsoft.com/office/officeart/2005/8/layout/orgChart1"/>
    <dgm:cxn modelId="{C7513B39-4CE5-4AC6-9809-325524A5CDDC}" type="presParOf" srcId="{4FE9F228-2DF2-4C8C-85AC-46617E1860E4}" destId="{A393CB79-2353-4C66-B072-134819FFEF84}" srcOrd="1" destOrd="0" presId="urn:microsoft.com/office/officeart/2005/8/layout/orgChart1"/>
    <dgm:cxn modelId="{F3260A97-C1F1-451A-94F2-721932D03F58}" type="presParOf" srcId="{89E9776A-3A1A-4F52-BF90-6510F92257D8}" destId="{F7C2F218-0670-4120-A6BE-FE6765E5C55B}" srcOrd="1" destOrd="0" presId="urn:microsoft.com/office/officeart/2005/8/layout/orgChart1"/>
    <dgm:cxn modelId="{862D80CC-908C-4A14-8FB4-53FD68708FB9}" type="presParOf" srcId="{89E9776A-3A1A-4F52-BF90-6510F92257D8}" destId="{5DB7F1B0-2ADD-4E75-BCAC-0BD0B0BBD177}" srcOrd="2" destOrd="0" presId="urn:microsoft.com/office/officeart/2005/8/layout/orgChart1"/>
    <dgm:cxn modelId="{BCBA5F92-2A1C-4724-ADAB-C6C202C83DAA}" type="presParOf" srcId="{CE86483A-59E2-4FF7-9F99-E117E9965B05}" destId="{6EE2B63B-4467-4496-A449-3F2349B910A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5EE7CB-B644-471F-BE9E-3891BC27513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4B593A-B1CB-40ED-821C-64E901D5FF16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effectLst/>
            </a:rPr>
            <a:t>Виды отпуска</a:t>
          </a:r>
          <a:endParaRPr lang="ru-RU" sz="3200" b="1" dirty="0">
            <a:solidFill>
              <a:schemeClr val="tx1"/>
            </a:solidFill>
            <a:effectLst/>
          </a:endParaRPr>
        </a:p>
      </dgm:t>
    </dgm:pt>
    <dgm:pt modelId="{3E1520B8-450F-46CC-8EE2-0251AD437319}" type="parTrans" cxnId="{ECA948D9-4666-4AAC-A4E1-0ECF546EBD12}">
      <dgm:prSet/>
      <dgm:spPr/>
      <dgm:t>
        <a:bodyPr/>
        <a:lstStyle/>
        <a:p>
          <a:endParaRPr lang="ru-RU"/>
        </a:p>
      </dgm:t>
    </dgm:pt>
    <dgm:pt modelId="{E91F5396-B163-4CD2-8ECB-F2100E1991B8}" type="sibTrans" cxnId="{ECA948D9-4666-4AAC-A4E1-0ECF546EBD12}">
      <dgm:prSet/>
      <dgm:spPr/>
      <dgm:t>
        <a:bodyPr/>
        <a:lstStyle/>
        <a:p>
          <a:endParaRPr lang="ru-RU"/>
        </a:p>
      </dgm:t>
    </dgm:pt>
    <dgm:pt modelId="{291B421B-3C9A-4B90-B286-6E84C6630DA3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Дополнительный</a:t>
          </a:r>
        </a:p>
      </dgm:t>
    </dgm:pt>
    <dgm:pt modelId="{B8940BBE-0A05-4511-AA8C-E843853D04BC}" type="parTrans" cxnId="{88A7C14F-1D3E-4511-808D-91BBF2C955B1}">
      <dgm:prSet/>
      <dgm:spPr/>
      <dgm:t>
        <a:bodyPr/>
        <a:lstStyle/>
        <a:p>
          <a:endParaRPr lang="ru-RU"/>
        </a:p>
      </dgm:t>
    </dgm:pt>
    <dgm:pt modelId="{196ADD5E-40C8-478F-89C7-78DAFEBEF813}" type="sibTrans" cxnId="{88A7C14F-1D3E-4511-808D-91BBF2C955B1}">
      <dgm:prSet/>
      <dgm:spPr/>
      <dgm:t>
        <a:bodyPr/>
        <a:lstStyle/>
        <a:p>
          <a:endParaRPr lang="ru-RU"/>
        </a:p>
      </dgm:t>
    </dgm:pt>
    <dgm:pt modelId="{197A9642-6166-4500-B8DF-B3EE71C52782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Оплачиваемый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B44E6C-EA91-406B-BF25-A0CFB74B63B0}" type="parTrans" cxnId="{FAE9275C-4722-46E8-8C69-3CB61CB11D33}">
      <dgm:prSet/>
      <dgm:spPr/>
      <dgm:t>
        <a:bodyPr/>
        <a:lstStyle/>
        <a:p>
          <a:endParaRPr lang="ru-RU"/>
        </a:p>
      </dgm:t>
    </dgm:pt>
    <dgm:pt modelId="{92096047-1EB0-4893-B4BC-2293B08C18BF}" type="sibTrans" cxnId="{FAE9275C-4722-46E8-8C69-3CB61CB11D33}">
      <dgm:prSet/>
      <dgm:spPr/>
      <dgm:t>
        <a:bodyPr/>
        <a:lstStyle/>
        <a:p>
          <a:endParaRPr lang="ru-RU"/>
        </a:p>
      </dgm:t>
    </dgm:pt>
    <dgm:pt modelId="{1C10E442-2050-487C-9E84-2353F103F390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 сохранения заработной платы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F3A6D2-C551-4091-9CC3-0332C2A2D520}" type="parTrans" cxnId="{0CA44FFB-52DA-4732-A961-C784759A64AE}">
      <dgm:prSet/>
      <dgm:spPr/>
      <dgm:t>
        <a:bodyPr/>
        <a:lstStyle/>
        <a:p>
          <a:endParaRPr lang="ru-RU"/>
        </a:p>
      </dgm:t>
    </dgm:pt>
    <dgm:pt modelId="{22A72C9B-AC1F-4354-B6C6-1272FA73DE7E}" type="sibTrans" cxnId="{0CA44FFB-52DA-4732-A961-C784759A64AE}">
      <dgm:prSet/>
      <dgm:spPr/>
      <dgm:t>
        <a:bodyPr/>
        <a:lstStyle/>
        <a:p>
          <a:endParaRPr lang="ru-RU"/>
        </a:p>
      </dgm:t>
    </dgm:pt>
    <dgm:pt modelId="{2F0FF820-8824-44D8-8C22-67EBC9E99668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Основной</a:t>
          </a:r>
        </a:p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(28 календарных дней)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05B10D-331A-45A0-9B9E-E1A107D5F223}" type="parTrans" cxnId="{F4C5423E-BC33-4A76-9771-A3C030E50B9E}">
      <dgm:prSet/>
      <dgm:spPr/>
      <dgm:t>
        <a:bodyPr/>
        <a:lstStyle/>
        <a:p>
          <a:endParaRPr lang="ru-RU"/>
        </a:p>
      </dgm:t>
    </dgm:pt>
    <dgm:pt modelId="{94113D06-B89C-49DE-AD56-A547846413B2}" type="sibTrans" cxnId="{F4C5423E-BC33-4A76-9771-A3C030E50B9E}">
      <dgm:prSet/>
      <dgm:spPr/>
      <dgm:t>
        <a:bodyPr/>
        <a:lstStyle/>
        <a:p>
          <a:endParaRPr lang="ru-RU"/>
        </a:p>
      </dgm:t>
    </dgm:pt>
    <dgm:pt modelId="{F3EA630D-3908-4A7E-BD12-2ED1060BDA02}" type="pres">
      <dgm:prSet presAssocID="{EB5EE7CB-B644-471F-BE9E-3891BC2751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069698-46E4-405C-8287-DA7050293A97}" type="pres">
      <dgm:prSet presAssocID="{0C4B593A-B1CB-40ED-821C-64E901D5FF16}" presName="hierRoot1" presStyleCnt="0"/>
      <dgm:spPr/>
    </dgm:pt>
    <dgm:pt modelId="{6772BBE1-CC40-4121-8361-3A9E8CFCC62B}" type="pres">
      <dgm:prSet presAssocID="{0C4B593A-B1CB-40ED-821C-64E901D5FF16}" presName="composite" presStyleCnt="0"/>
      <dgm:spPr/>
    </dgm:pt>
    <dgm:pt modelId="{7BC18F00-11A5-4688-BCDC-4D4B392C57E9}" type="pres">
      <dgm:prSet presAssocID="{0C4B593A-B1CB-40ED-821C-64E901D5FF16}" presName="background" presStyleLbl="node0" presStyleIdx="0" presStyleCnt="1"/>
      <dgm:spPr/>
    </dgm:pt>
    <dgm:pt modelId="{6DB1A995-C926-4FF2-9D0F-1AA954E1E68F}" type="pres">
      <dgm:prSet presAssocID="{0C4B593A-B1CB-40ED-821C-64E901D5FF16}" presName="text" presStyleLbl="fgAcc0" presStyleIdx="0" presStyleCnt="1" custLinFactNeighborX="50" custLinFactNeighborY="-59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0CAEA3-00FB-40BB-9FF4-85CFE9D05B54}" type="pres">
      <dgm:prSet presAssocID="{0C4B593A-B1CB-40ED-821C-64E901D5FF16}" presName="hierChild2" presStyleCnt="0"/>
      <dgm:spPr/>
    </dgm:pt>
    <dgm:pt modelId="{37F0CD81-7B12-478D-BB98-B95C6344BE41}" type="pres">
      <dgm:prSet presAssocID="{B8940BBE-0A05-4511-AA8C-E843853D04B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69BC3A2-ACC8-42B2-ABFC-B072A5FCB917}" type="pres">
      <dgm:prSet presAssocID="{291B421B-3C9A-4B90-B286-6E84C6630DA3}" presName="hierRoot2" presStyleCnt="0"/>
      <dgm:spPr/>
    </dgm:pt>
    <dgm:pt modelId="{9A9D6169-0033-4B33-BE5F-62B8B74E0830}" type="pres">
      <dgm:prSet presAssocID="{291B421B-3C9A-4B90-B286-6E84C6630DA3}" presName="composite2" presStyleCnt="0"/>
      <dgm:spPr/>
    </dgm:pt>
    <dgm:pt modelId="{D00F82C3-AA78-4B83-B6C8-7BC587F81848}" type="pres">
      <dgm:prSet presAssocID="{291B421B-3C9A-4B90-B286-6E84C6630DA3}" presName="background2" presStyleLbl="node2" presStyleIdx="0" presStyleCnt="2"/>
      <dgm:spPr/>
    </dgm:pt>
    <dgm:pt modelId="{ED12A7E7-05D1-42EC-9F62-2ABD4E7F7C6B}" type="pres">
      <dgm:prSet presAssocID="{291B421B-3C9A-4B90-B286-6E84C6630DA3}" presName="text2" presStyleLbl="fgAcc2" presStyleIdx="0" presStyleCnt="2" custScaleX="1329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F41866-2194-4E62-8CBC-4019A3A372CF}" type="pres">
      <dgm:prSet presAssocID="{291B421B-3C9A-4B90-B286-6E84C6630DA3}" presName="hierChild3" presStyleCnt="0"/>
      <dgm:spPr/>
    </dgm:pt>
    <dgm:pt modelId="{20C6EFB7-30C9-488F-BB5E-9752D8A1E30C}" type="pres">
      <dgm:prSet presAssocID="{2FB44E6C-EA91-406B-BF25-A0CFB74B63B0}" presName="Name17" presStyleLbl="parChTrans1D3" presStyleIdx="0" presStyleCnt="2"/>
      <dgm:spPr/>
      <dgm:t>
        <a:bodyPr/>
        <a:lstStyle/>
        <a:p>
          <a:endParaRPr lang="ru-RU"/>
        </a:p>
      </dgm:t>
    </dgm:pt>
    <dgm:pt modelId="{B894F073-79E6-459F-8B42-338F9FE5542D}" type="pres">
      <dgm:prSet presAssocID="{197A9642-6166-4500-B8DF-B3EE71C52782}" presName="hierRoot3" presStyleCnt="0"/>
      <dgm:spPr/>
    </dgm:pt>
    <dgm:pt modelId="{6B90B150-FE12-4EA9-BF6B-24321925EE87}" type="pres">
      <dgm:prSet presAssocID="{197A9642-6166-4500-B8DF-B3EE71C52782}" presName="composite3" presStyleCnt="0"/>
      <dgm:spPr/>
    </dgm:pt>
    <dgm:pt modelId="{1ADDEB82-E994-4E63-A9A6-1DD78F7E805F}" type="pres">
      <dgm:prSet presAssocID="{197A9642-6166-4500-B8DF-B3EE71C52782}" presName="background3" presStyleLbl="node3" presStyleIdx="0" presStyleCnt="2"/>
      <dgm:spPr/>
    </dgm:pt>
    <dgm:pt modelId="{87737961-A790-4A29-A246-70A1EF742CB6}" type="pres">
      <dgm:prSet presAssocID="{197A9642-6166-4500-B8DF-B3EE71C52782}" presName="text3" presStyleLbl="fgAcc3" presStyleIdx="0" presStyleCnt="2" custScaleX="117904" custLinFactNeighborX="-2642" custLinFactNeighborY="16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8A0DDB-0D03-4A87-8C01-629B8A5DFCBC}" type="pres">
      <dgm:prSet presAssocID="{197A9642-6166-4500-B8DF-B3EE71C52782}" presName="hierChild4" presStyleCnt="0"/>
      <dgm:spPr/>
    </dgm:pt>
    <dgm:pt modelId="{A8405841-E79E-4446-9955-CA398266E957}" type="pres">
      <dgm:prSet presAssocID="{BCF3A6D2-C551-4091-9CC3-0332C2A2D520}" presName="Name17" presStyleLbl="parChTrans1D3" presStyleIdx="1" presStyleCnt="2"/>
      <dgm:spPr/>
      <dgm:t>
        <a:bodyPr/>
        <a:lstStyle/>
        <a:p>
          <a:endParaRPr lang="ru-RU"/>
        </a:p>
      </dgm:t>
    </dgm:pt>
    <dgm:pt modelId="{1D0D3960-9A6E-4A7B-BC21-EB06EE1D2013}" type="pres">
      <dgm:prSet presAssocID="{1C10E442-2050-487C-9E84-2353F103F390}" presName="hierRoot3" presStyleCnt="0"/>
      <dgm:spPr/>
    </dgm:pt>
    <dgm:pt modelId="{916004B7-B1D9-47FD-A54B-2B86779AF7AF}" type="pres">
      <dgm:prSet presAssocID="{1C10E442-2050-487C-9E84-2353F103F390}" presName="composite3" presStyleCnt="0"/>
      <dgm:spPr/>
    </dgm:pt>
    <dgm:pt modelId="{40613D85-EF16-4660-BEE9-A6F59D33D568}" type="pres">
      <dgm:prSet presAssocID="{1C10E442-2050-487C-9E84-2353F103F390}" presName="background3" presStyleLbl="node3" presStyleIdx="1" presStyleCnt="2"/>
      <dgm:spPr/>
    </dgm:pt>
    <dgm:pt modelId="{0230F44C-94D0-43BD-92F0-BF3FA830FDA5}" type="pres">
      <dgm:prSet presAssocID="{1C10E442-2050-487C-9E84-2353F103F390}" presName="text3" presStyleLbl="fgAcc3" presStyleIdx="1" presStyleCnt="2" custScaleX="127748" custLinFactNeighborX="6430" custLinFactNeighborY="16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B08C38-0ADD-4431-B641-53F4D1918917}" type="pres">
      <dgm:prSet presAssocID="{1C10E442-2050-487C-9E84-2353F103F390}" presName="hierChild4" presStyleCnt="0"/>
      <dgm:spPr/>
    </dgm:pt>
    <dgm:pt modelId="{9BAA23A8-51B5-4AC9-9E31-FC6C73646AB4}" type="pres">
      <dgm:prSet presAssocID="{D405B10D-331A-45A0-9B9E-E1A107D5F22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5E0E367-E305-49AF-BB5E-C8D20A5C5DE6}" type="pres">
      <dgm:prSet presAssocID="{2F0FF820-8824-44D8-8C22-67EBC9E99668}" presName="hierRoot2" presStyleCnt="0"/>
      <dgm:spPr/>
    </dgm:pt>
    <dgm:pt modelId="{5E14033C-9953-4A71-B066-9637E2E803D3}" type="pres">
      <dgm:prSet presAssocID="{2F0FF820-8824-44D8-8C22-67EBC9E99668}" presName="composite2" presStyleCnt="0"/>
      <dgm:spPr/>
    </dgm:pt>
    <dgm:pt modelId="{145B69AB-1C81-442D-ABBF-AAEA44F009D4}" type="pres">
      <dgm:prSet presAssocID="{2F0FF820-8824-44D8-8C22-67EBC9E99668}" presName="background2" presStyleLbl="node2" presStyleIdx="1" presStyleCnt="2"/>
      <dgm:spPr/>
    </dgm:pt>
    <dgm:pt modelId="{A8AC3291-D23E-4A12-A50D-6077758D70BE}" type="pres">
      <dgm:prSet presAssocID="{2F0FF820-8824-44D8-8C22-67EBC9E99668}" presName="text2" presStyleLbl="fgAcc2" presStyleIdx="1" presStyleCnt="2" custScaleX="1099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C03C70-CCA3-43F6-9BCA-AA50876D8FFD}" type="pres">
      <dgm:prSet presAssocID="{2F0FF820-8824-44D8-8C22-67EBC9E99668}" presName="hierChild3" presStyleCnt="0"/>
      <dgm:spPr/>
    </dgm:pt>
  </dgm:ptLst>
  <dgm:cxnLst>
    <dgm:cxn modelId="{E6A3331D-8715-4962-98BA-592499591ADD}" type="presOf" srcId="{291B421B-3C9A-4B90-B286-6E84C6630DA3}" destId="{ED12A7E7-05D1-42EC-9F62-2ABD4E7F7C6B}" srcOrd="0" destOrd="0" presId="urn:microsoft.com/office/officeart/2005/8/layout/hierarchy1"/>
    <dgm:cxn modelId="{0CA44FFB-52DA-4732-A961-C784759A64AE}" srcId="{291B421B-3C9A-4B90-B286-6E84C6630DA3}" destId="{1C10E442-2050-487C-9E84-2353F103F390}" srcOrd="1" destOrd="0" parTransId="{BCF3A6D2-C551-4091-9CC3-0332C2A2D520}" sibTransId="{22A72C9B-AC1F-4354-B6C6-1272FA73DE7E}"/>
    <dgm:cxn modelId="{88A7C14F-1D3E-4511-808D-91BBF2C955B1}" srcId="{0C4B593A-B1CB-40ED-821C-64E901D5FF16}" destId="{291B421B-3C9A-4B90-B286-6E84C6630DA3}" srcOrd="0" destOrd="0" parTransId="{B8940BBE-0A05-4511-AA8C-E843853D04BC}" sibTransId="{196ADD5E-40C8-478F-89C7-78DAFEBEF813}"/>
    <dgm:cxn modelId="{895C2F43-F63E-4E28-B88E-D1C91CCFCB7E}" type="presOf" srcId="{197A9642-6166-4500-B8DF-B3EE71C52782}" destId="{87737961-A790-4A29-A246-70A1EF742CB6}" srcOrd="0" destOrd="0" presId="urn:microsoft.com/office/officeart/2005/8/layout/hierarchy1"/>
    <dgm:cxn modelId="{D0EA655E-4711-42AF-9280-BB52111A0087}" type="presOf" srcId="{2FB44E6C-EA91-406B-BF25-A0CFB74B63B0}" destId="{20C6EFB7-30C9-488F-BB5E-9752D8A1E30C}" srcOrd="0" destOrd="0" presId="urn:microsoft.com/office/officeart/2005/8/layout/hierarchy1"/>
    <dgm:cxn modelId="{0FC0F4A5-65EC-452E-A13A-BE59976D8AE8}" type="presOf" srcId="{B8940BBE-0A05-4511-AA8C-E843853D04BC}" destId="{37F0CD81-7B12-478D-BB98-B95C6344BE41}" srcOrd="0" destOrd="0" presId="urn:microsoft.com/office/officeart/2005/8/layout/hierarchy1"/>
    <dgm:cxn modelId="{F7F23256-A43D-4B0B-951D-D533BC58B8F1}" type="presOf" srcId="{1C10E442-2050-487C-9E84-2353F103F390}" destId="{0230F44C-94D0-43BD-92F0-BF3FA830FDA5}" srcOrd="0" destOrd="0" presId="urn:microsoft.com/office/officeart/2005/8/layout/hierarchy1"/>
    <dgm:cxn modelId="{F4C5423E-BC33-4A76-9771-A3C030E50B9E}" srcId="{0C4B593A-B1CB-40ED-821C-64E901D5FF16}" destId="{2F0FF820-8824-44D8-8C22-67EBC9E99668}" srcOrd="1" destOrd="0" parTransId="{D405B10D-331A-45A0-9B9E-E1A107D5F223}" sibTransId="{94113D06-B89C-49DE-AD56-A547846413B2}"/>
    <dgm:cxn modelId="{813CCA5B-3E4B-4191-B79B-16E2AB02A629}" type="presOf" srcId="{2F0FF820-8824-44D8-8C22-67EBC9E99668}" destId="{A8AC3291-D23E-4A12-A50D-6077758D70BE}" srcOrd="0" destOrd="0" presId="urn:microsoft.com/office/officeart/2005/8/layout/hierarchy1"/>
    <dgm:cxn modelId="{7612F782-1C97-4EF1-97B4-C6FFA1792214}" type="presOf" srcId="{EB5EE7CB-B644-471F-BE9E-3891BC275137}" destId="{F3EA630D-3908-4A7E-BD12-2ED1060BDA02}" srcOrd="0" destOrd="0" presId="urn:microsoft.com/office/officeart/2005/8/layout/hierarchy1"/>
    <dgm:cxn modelId="{ECA948D9-4666-4AAC-A4E1-0ECF546EBD12}" srcId="{EB5EE7CB-B644-471F-BE9E-3891BC275137}" destId="{0C4B593A-B1CB-40ED-821C-64E901D5FF16}" srcOrd="0" destOrd="0" parTransId="{3E1520B8-450F-46CC-8EE2-0251AD437319}" sibTransId="{E91F5396-B163-4CD2-8ECB-F2100E1991B8}"/>
    <dgm:cxn modelId="{9FAC297E-AAFD-4D03-B19E-FC2AB3A7F122}" type="presOf" srcId="{D405B10D-331A-45A0-9B9E-E1A107D5F223}" destId="{9BAA23A8-51B5-4AC9-9E31-FC6C73646AB4}" srcOrd="0" destOrd="0" presId="urn:microsoft.com/office/officeart/2005/8/layout/hierarchy1"/>
    <dgm:cxn modelId="{252D1C33-C5B2-4BBD-AC9D-5C20CF2CEE85}" type="presOf" srcId="{0C4B593A-B1CB-40ED-821C-64E901D5FF16}" destId="{6DB1A995-C926-4FF2-9D0F-1AA954E1E68F}" srcOrd="0" destOrd="0" presId="urn:microsoft.com/office/officeart/2005/8/layout/hierarchy1"/>
    <dgm:cxn modelId="{4E95EDA3-80FD-4524-830C-CF14F250947E}" type="presOf" srcId="{BCF3A6D2-C551-4091-9CC3-0332C2A2D520}" destId="{A8405841-E79E-4446-9955-CA398266E957}" srcOrd="0" destOrd="0" presId="urn:microsoft.com/office/officeart/2005/8/layout/hierarchy1"/>
    <dgm:cxn modelId="{FAE9275C-4722-46E8-8C69-3CB61CB11D33}" srcId="{291B421B-3C9A-4B90-B286-6E84C6630DA3}" destId="{197A9642-6166-4500-B8DF-B3EE71C52782}" srcOrd="0" destOrd="0" parTransId="{2FB44E6C-EA91-406B-BF25-A0CFB74B63B0}" sibTransId="{92096047-1EB0-4893-B4BC-2293B08C18BF}"/>
    <dgm:cxn modelId="{E523F9CF-E6FC-4409-B22F-C6C844761597}" type="presParOf" srcId="{F3EA630D-3908-4A7E-BD12-2ED1060BDA02}" destId="{B3069698-46E4-405C-8287-DA7050293A97}" srcOrd="0" destOrd="0" presId="urn:microsoft.com/office/officeart/2005/8/layout/hierarchy1"/>
    <dgm:cxn modelId="{12AA292C-F02E-4B1C-816E-D514E69906EB}" type="presParOf" srcId="{B3069698-46E4-405C-8287-DA7050293A97}" destId="{6772BBE1-CC40-4121-8361-3A9E8CFCC62B}" srcOrd="0" destOrd="0" presId="urn:microsoft.com/office/officeart/2005/8/layout/hierarchy1"/>
    <dgm:cxn modelId="{C48D6095-4C47-4108-9977-D63B55388FD0}" type="presParOf" srcId="{6772BBE1-CC40-4121-8361-3A9E8CFCC62B}" destId="{7BC18F00-11A5-4688-BCDC-4D4B392C57E9}" srcOrd="0" destOrd="0" presId="urn:microsoft.com/office/officeart/2005/8/layout/hierarchy1"/>
    <dgm:cxn modelId="{DF611DE0-B36F-4499-A4C1-07B150480035}" type="presParOf" srcId="{6772BBE1-CC40-4121-8361-3A9E8CFCC62B}" destId="{6DB1A995-C926-4FF2-9D0F-1AA954E1E68F}" srcOrd="1" destOrd="0" presId="urn:microsoft.com/office/officeart/2005/8/layout/hierarchy1"/>
    <dgm:cxn modelId="{F49EDC5C-0491-49CD-99E6-3FE9CA29BC26}" type="presParOf" srcId="{B3069698-46E4-405C-8287-DA7050293A97}" destId="{840CAEA3-00FB-40BB-9FF4-85CFE9D05B54}" srcOrd="1" destOrd="0" presId="urn:microsoft.com/office/officeart/2005/8/layout/hierarchy1"/>
    <dgm:cxn modelId="{1AA3331B-1C56-49F3-B860-E11F96576066}" type="presParOf" srcId="{840CAEA3-00FB-40BB-9FF4-85CFE9D05B54}" destId="{37F0CD81-7B12-478D-BB98-B95C6344BE41}" srcOrd="0" destOrd="0" presId="urn:microsoft.com/office/officeart/2005/8/layout/hierarchy1"/>
    <dgm:cxn modelId="{335A4371-AFF8-47A6-92C9-7D74973F71C9}" type="presParOf" srcId="{840CAEA3-00FB-40BB-9FF4-85CFE9D05B54}" destId="{669BC3A2-ACC8-42B2-ABFC-B072A5FCB917}" srcOrd="1" destOrd="0" presId="urn:microsoft.com/office/officeart/2005/8/layout/hierarchy1"/>
    <dgm:cxn modelId="{AD49F686-2173-4A43-B9B9-9D1D69A1584D}" type="presParOf" srcId="{669BC3A2-ACC8-42B2-ABFC-B072A5FCB917}" destId="{9A9D6169-0033-4B33-BE5F-62B8B74E0830}" srcOrd="0" destOrd="0" presId="urn:microsoft.com/office/officeart/2005/8/layout/hierarchy1"/>
    <dgm:cxn modelId="{EA272AB1-EA90-4112-93B8-B7188CDD9D4E}" type="presParOf" srcId="{9A9D6169-0033-4B33-BE5F-62B8B74E0830}" destId="{D00F82C3-AA78-4B83-B6C8-7BC587F81848}" srcOrd="0" destOrd="0" presId="urn:microsoft.com/office/officeart/2005/8/layout/hierarchy1"/>
    <dgm:cxn modelId="{4CF0F152-0604-40B4-8495-18858F4D6FE9}" type="presParOf" srcId="{9A9D6169-0033-4B33-BE5F-62B8B74E0830}" destId="{ED12A7E7-05D1-42EC-9F62-2ABD4E7F7C6B}" srcOrd="1" destOrd="0" presId="urn:microsoft.com/office/officeart/2005/8/layout/hierarchy1"/>
    <dgm:cxn modelId="{8EDD3934-EE1E-4735-97A6-B0C6C3E6B286}" type="presParOf" srcId="{669BC3A2-ACC8-42B2-ABFC-B072A5FCB917}" destId="{8CF41866-2194-4E62-8CBC-4019A3A372CF}" srcOrd="1" destOrd="0" presId="urn:microsoft.com/office/officeart/2005/8/layout/hierarchy1"/>
    <dgm:cxn modelId="{0D045424-F920-484B-A0B8-C27541EAC83B}" type="presParOf" srcId="{8CF41866-2194-4E62-8CBC-4019A3A372CF}" destId="{20C6EFB7-30C9-488F-BB5E-9752D8A1E30C}" srcOrd="0" destOrd="0" presId="urn:microsoft.com/office/officeart/2005/8/layout/hierarchy1"/>
    <dgm:cxn modelId="{0C5F9DF1-52FA-4C82-9697-9D6C3DB32751}" type="presParOf" srcId="{8CF41866-2194-4E62-8CBC-4019A3A372CF}" destId="{B894F073-79E6-459F-8B42-338F9FE5542D}" srcOrd="1" destOrd="0" presId="urn:microsoft.com/office/officeart/2005/8/layout/hierarchy1"/>
    <dgm:cxn modelId="{B9B92192-FC9C-403C-8617-410AF5F13AEE}" type="presParOf" srcId="{B894F073-79E6-459F-8B42-338F9FE5542D}" destId="{6B90B150-FE12-4EA9-BF6B-24321925EE87}" srcOrd="0" destOrd="0" presId="urn:microsoft.com/office/officeart/2005/8/layout/hierarchy1"/>
    <dgm:cxn modelId="{86896543-A8DE-4172-B051-BE2FCBC53116}" type="presParOf" srcId="{6B90B150-FE12-4EA9-BF6B-24321925EE87}" destId="{1ADDEB82-E994-4E63-A9A6-1DD78F7E805F}" srcOrd="0" destOrd="0" presId="urn:microsoft.com/office/officeart/2005/8/layout/hierarchy1"/>
    <dgm:cxn modelId="{AEFF9B40-3617-4DEF-9892-BC966EF47A26}" type="presParOf" srcId="{6B90B150-FE12-4EA9-BF6B-24321925EE87}" destId="{87737961-A790-4A29-A246-70A1EF742CB6}" srcOrd="1" destOrd="0" presId="urn:microsoft.com/office/officeart/2005/8/layout/hierarchy1"/>
    <dgm:cxn modelId="{9174F571-8971-4C99-A845-D683443D6615}" type="presParOf" srcId="{B894F073-79E6-459F-8B42-338F9FE5542D}" destId="{FF8A0DDB-0D03-4A87-8C01-629B8A5DFCBC}" srcOrd="1" destOrd="0" presId="urn:microsoft.com/office/officeart/2005/8/layout/hierarchy1"/>
    <dgm:cxn modelId="{708DCC37-C012-4B03-A3E2-E955B1EF34F6}" type="presParOf" srcId="{8CF41866-2194-4E62-8CBC-4019A3A372CF}" destId="{A8405841-E79E-4446-9955-CA398266E957}" srcOrd="2" destOrd="0" presId="urn:microsoft.com/office/officeart/2005/8/layout/hierarchy1"/>
    <dgm:cxn modelId="{DB2C8380-F43B-4893-B656-A9B3FB00715A}" type="presParOf" srcId="{8CF41866-2194-4E62-8CBC-4019A3A372CF}" destId="{1D0D3960-9A6E-4A7B-BC21-EB06EE1D2013}" srcOrd="3" destOrd="0" presId="urn:microsoft.com/office/officeart/2005/8/layout/hierarchy1"/>
    <dgm:cxn modelId="{48E872A5-8E7F-46D8-8704-2476F5B29ADB}" type="presParOf" srcId="{1D0D3960-9A6E-4A7B-BC21-EB06EE1D2013}" destId="{916004B7-B1D9-47FD-A54B-2B86779AF7AF}" srcOrd="0" destOrd="0" presId="urn:microsoft.com/office/officeart/2005/8/layout/hierarchy1"/>
    <dgm:cxn modelId="{17AAC0D8-8730-429F-8922-4E70F37C0524}" type="presParOf" srcId="{916004B7-B1D9-47FD-A54B-2B86779AF7AF}" destId="{40613D85-EF16-4660-BEE9-A6F59D33D568}" srcOrd="0" destOrd="0" presId="urn:microsoft.com/office/officeart/2005/8/layout/hierarchy1"/>
    <dgm:cxn modelId="{D43817BB-D91C-49E3-A2E9-A0A3A926BA81}" type="presParOf" srcId="{916004B7-B1D9-47FD-A54B-2B86779AF7AF}" destId="{0230F44C-94D0-43BD-92F0-BF3FA830FDA5}" srcOrd="1" destOrd="0" presId="urn:microsoft.com/office/officeart/2005/8/layout/hierarchy1"/>
    <dgm:cxn modelId="{2DE66CE2-A83C-447B-812F-AB69664014FF}" type="presParOf" srcId="{1D0D3960-9A6E-4A7B-BC21-EB06EE1D2013}" destId="{80B08C38-0ADD-4431-B641-53F4D1918917}" srcOrd="1" destOrd="0" presId="urn:microsoft.com/office/officeart/2005/8/layout/hierarchy1"/>
    <dgm:cxn modelId="{E13510C5-4D6E-4D29-9967-C24BF42F3668}" type="presParOf" srcId="{840CAEA3-00FB-40BB-9FF4-85CFE9D05B54}" destId="{9BAA23A8-51B5-4AC9-9E31-FC6C73646AB4}" srcOrd="2" destOrd="0" presId="urn:microsoft.com/office/officeart/2005/8/layout/hierarchy1"/>
    <dgm:cxn modelId="{7601B903-232C-4E11-91DC-A0AADB5CD167}" type="presParOf" srcId="{840CAEA3-00FB-40BB-9FF4-85CFE9D05B54}" destId="{75E0E367-E305-49AF-BB5E-C8D20A5C5DE6}" srcOrd="3" destOrd="0" presId="urn:microsoft.com/office/officeart/2005/8/layout/hierarchy1"/>
    <dgm:cxn modelId="{E18E8AE2-D12C-40EE-A937-C25235FAFED6}" type="presParOf" srcId="{75E0E367-E305-49AF-BB5E-C8D20A5C5DE6}" destId="{5E14033C-9953-4A71-B066-9637E2E803D3}" srcOrd="0" destOrd="0" presId="urn:microsoft.com/office/officeart/2005/8/layout/hierarchy1"/>
    <dgm:cxn modelId="{3514E2D9-ADB8-48E5-AA61-B1F92520E679}" type="presParOf" srcId="{5E14033C-9953-4A71-B066-9637E2E803D3}" destId="{145B69AB-1C81-442D-ABBF-AAEA44F009D4}" srcOrd="0" destOrd="0" presId="urn:microsoft.com/office/officeart/2005/8/layout/hierarchy1"/>
    <dgm:cxn modelId="{683BD9EF-0BAD-46BC-9443-42951C1E42C0}" type="presParOf" srcId="{5E14033C-9953-4A71-B066-9637E2E803D3}" destId="{A8AC3291-D23E-4A12-A50D-6077758D70BE}" srcOrd="1" destOrd="0" presId="urn:microsoft.com/office/officeart/2005/8/layout/hierarchy1"/>
    <dgm:cxn modelId="{C244DC40-FF4D-44FD-B365-CF1A3CA89A96}" type="presParOf" srcId="{75E0E367-E305-49AF-BB5E-C8D20A5C5DE6}" destId="{4FC03C70-CCA3-43F6-9BCA-AA50876D8FF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5FB27-1F0B-4BA4-9C6A-F482034EC25F}">
      <dsp:nvSpPr>
        <dsp:cNvPr id="0" name=""/>
        <dsp:cNvSpPr/>
      </dsp:nvSpPr>
      <dsp:spPr>
        <a:xfrm>
          <a:off x="909101" y="990109"/>
          <a:ext cx="2970330" cy="2970330"/>
        </a:xfrm>
        <a:prstGeom prst="ellipse">
          <a:avLst/>
        </a:prstGeom>
        <a:gradFill rotWithShape="0">
          <a:gsLst>
            <a:gs pos="0">
              <a:schemeClr val="accent3">
                <a:hueOff val="2375371"/>
                <a:satOff val="12794"/>
                <a:lumOff val="17452"/>
                <a:alphaOff val="0"/>
                <a:shade val="63000"/>
                <a:satMod val="165000"/>
              </a:schemeClr>
            </a:gs>
            <a:gs pos="30000">
              <a:schemeClr val="accent3">
                <a:hueOff val="2375371"/>
                <a:satOff val="12794"/>
                <a:lumOff val="17452"/>
                <a:alphaOff val="0"/>
                <a:shade val="58000"/>
                <a:satMod val="165000"/>
              </a:schemeClr>
            </a:gs>
            <a:gs pos="75000">
              <a:schemeClr val="accent3">
                <a:hueOff val="2375371"/>
                <a:satOff val="12794"/>
                <a:lumOff val="17452"/>
                <a:alphaOff val="0"/>
                <a:shade val="30000"/>
                <a:satMod val="175000"/>
              </a:schemeClr>
            </a:gs>
            <a:gs pos="100000">
              <a:schemeClr val="accent3">
                <a:hueOff val="2375371"/>
                <a:satOff val="12794"/>
                <a:lumOff val="17452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F532218-ABF0-44DB-9A9F-D29B650ED5EE}">
      <dsp:nvSpPr>
        <dsp:cNvPr id="0" name=""/>
        <dsp:cNvSpPr/>
      </dsp:nvSpPr>
      <dsp:spPr>
        <a:xfrm>
          <a:off x="1333610" y="1414619"/>
          <a:ext cx="2121310" cy="2121310"/>
        </a:xfrm>
        <a:prstGeom prst="ellipse">
          <a:avLst/>
        </a:prstGeom>
        <a:gradFill rotWithShape="0">
          <a:gsLst>
            <a:gs pos="0">
              <a:schemeClr val="accent3">
                <a:hueOff val="1583581"/>
                <a:satOff val="8529"/>
                <a:lumOff val="11635"/>
                <a:alphaOff val="0"/>
                <a:shade val="63000"/>
                <a:satMod val="165000"/>
              </a:schemeClr>
            </a:gs>
            <a:gs pos="30000">
              <a:schemeClr val="accent3">
                <a:hueOff val="1583581"/>
                <a:satOff val="8529"/>
                <a:lumOff val="11635"/>
                <a:alphaOff val="0"/>
                <a:shade val="58000"/>
                <a:satMod val="165000"/>
              </a:schemeClr>
            </a:gs>
            <a:gs pos="75000">
              <a:schemeClr val="accent3">
                <a:hueOff val="1583581"/>
                <a:satOff val="8529"/>
                <a:lumOff val="11635"/>
                <a:alphaOff val="0"/>
                <a:shade val="30000"/>
                <a:satMod val="175000"/>
              </a:schemeClr>
            </a:gs>
            <a:gs pos="100000">
              <a:schemeClr val="accent3">
                <a:hueOff val="1583581"/>
                <a:satOff val="8529"/>
                <a:lumOff val="11635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C7223F-4942-48C9-9962-13A2E6DE9789}">
      <dsp:nvSpPr>
        <dsp:cNvPr id="0" name=""/>
        <dsp:cNvSpPr/>
      </dsp:nvSpPr>
      <dsp:spPr>
        <a:xfrm>
          <a:off x="1757872" y="1838881"/>
          <a:ext cx="1272786" cy="1272786"/>
        </a:xfrm>
        <a:prstGeom prst="ellipse">
          <a:avLst/>
        </a:prstGeom>
        <a:gradFill rotWithShape="0">
          <a:gsLst>
            <a:gs pos="0">
              <a:schemeClr val="accent3">
                <a:hueOff val="791790"/>
                <a:satOff val="4265"/>
                <a:lumOff val="5817"/>
                <a:alphaOff val="0"/>
                <a:shade val="63000"/>
                <a:satMod val="165000"/>
              </a:schemeClr>
            </a:gs>
            <a:gs pos="30000">
              <a:schemeClr val="accent3">
                <a:hueOff val="791790"/>
                <a:satOff val="4265"/>
                <a:lumOff val="5817"/>
                <a:alphaOff val="0"/>
                <a:shade val="58000"/>
                <a:satMod val="165000"/>
              </a:schemeClr>
            </a:gs>
            <a:gs pos="75000">
              <a:schemeClr val="accent3">
                <a:hueOff val="791790"/>
                <a:satOff val="4265"/>
                <a:lumOff val="5817"/>
                <a:alphaOff val="0"/>
                <a:shade val="30000"/>
                <a:satMod val="175000"/>
              </a:schemeClr>
            </a:gs>
            <a:gs pos="100000">
              <a:schemeClr val="accent3">
                <a:hueOff val="791790"/>
                <a:satOff val="4265"/>
                <a:lumOff val="5817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F810F4-AFBC-44E0-AF0B-BFAC0ABA25DB}">
      <dsp:nvSpPr>
        <dsp:cNvPr id="0" name=""/>
        <dsp:cNvSpPr/>
      </dsp:nvSpPr>
      <dsp:spPr>
        <a:xfrm>
          <a:off x="2182134" y="2263143"/>
          <a:ext cx="424262" cy="42426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9E229C-E7B3-4920-B3D3-37D8FED205B1}">
      <dsp:nvSpPr>
        <dsp:cNvPr id="0" name=""/>
        <dsp:cNvSpPr/>
      </dsp:nvSpPr>
      <dsp:spPr>
        <a:xfrm>
          <a:off x="4374486" y="0"/>
          <a:ext cx="1485165" cy="710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 на свободу от государства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74486" y="0"/>
        <a:ext cx="1485165" cy="710403"/>
      </dsp:txXfrm>
    </dsp:sp>
    <dsp:sp modelId="{0F5AE481-5A10-4C7D-A7DC-068422AE0A29}">
      <dsp:nvSpPr>
        <dsp:cNvPr id="0" name=""/>
        <dsp:cNvSpPr/>
      </dsp:nvSpPr>
      <dsp:spPr>
        <a:xfrm>
          <a:off x="4003194" y="355201"/>
          <a:ext cx="37129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90CFF-035B-4583-8862-1B445E528BB1}">
      <dsp:nvSpPr>
        <dsp:cNvPr id="0" name=""/>
        <dsp:cNvSpPr/>
      </dsp:nvSpPr>
      <dsp:spPr>
        <a:xfrm rot="5400000">
          <a:off x="2136837" y="589115"/>
          <a:ext cx="2099033" cy="1633681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81475-4815-41AA-91EE-EF7C9FF0C19D}">
      <dsp:nvSpPr>
        <dsp:cNvPr id="0" name=""/>
        <dsp:cNvSpPr/>
      </dsp:nvSpPr>
      <dsp:spPr>
        <a:xfrm>
          <a:off x="4374486" y="710403"/>
          <a:ext cx="1485165" cy="710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 на участие в управлении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74486" y="710403"/>
        <a:ext cx="1485165" cy="710403"/>
      </dsp:txXfrm>
    </dsp:sp>
    <dsp:sp modelId="{F1CBE08F-34E3-4855-861A-319787765097}">
      <dsp:nvSpPr>
        <dsp:cNvPr id="0" name=""/>
        <dsp:cNvSpPr/>
      </dsp:nvSpPr>
      <dsp:spPr>
        <a:xfrm>
          <a:off x="4003194" y="1065605"/>
          <a:ext cx="37129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9AD10-6B1B-4649-B5E1-EBFBDC2C8A3B}">
      <dsp:nvSpPr>
        <dsp:cNvPr id="0" name=""/>
        <dsp:cNvSpPr/>
      </dsp:nvSpPr>
      <dsp:spPr>
        <a:xfrm rot="5400000">
          <a:off x="2500207" y="1287885"/>
          <a:ext cx="1723781" cy="1279717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53310-E71D-4F40-877B-7A255ACDFA23}">
      <dsp:nvSpPr>
        <dsp:cNvPr id="0" name=""/>
        <dsp:cNvSpPr/>
      </dsp:nvSpPr>
      <dsp:spPr>
        <a:xfrm>
          <a:off x="4374486" y="1420807"/>
          <a:ext cx="1485165" cy="710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374486" y="1420807"/>
        <a:ext cx="1485165" cy="710403"/>
      </dsp:txXfrm>
    </dsp:sp>
    <dsp:sp modelId="{20EF97DE-C02A-45AC-9A81-C03EF3CC5BC4}">
      <dsp:nvSpPr>
        <dsp:cNvPr id="0" name=""/>
        <dsp:cNvSpPr/>
      </dsp:nvSpPr>
      <dsp:spPr>
        <a:xfrm>
          <a:off x="4003194" y="1776009"/>
          <a:ext cx="37129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DD01F-9994-43A5-A012-A0540E83B6F6}">
      <dsp:nvSpPr>
        <dsp:cNvPr id="0" name=""/>
        <dsp:cNvSpPr/>
      </dsp:nvSpPr>
      <dsp:spPr>
        <a:xfrm rot="5400000">
          <a:off x="2851944" y="1939130"/>
          <a:ext cx="1314866" cy="987634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989AA-3454-4914-BABF-574283B6EA47}">
      <dsp:nvSpPr>
        <dsp:cNvPr id="0" name=""/>
        <dsp:cNvSpPr/>
      </dsp:nvSpPr>
      <dsp:spPr>
        <a:xfrm>
          <a:off x="4374486" y="2131211"/>
          <a:ext cx="1485165" cy="710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 на защиту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74486" y="2131211"/>
        <a:ext cx="1485165" cy="710403"/>
      </dsp:txXfrm>
    </dsp:sp>
    <dsp:sp modelId="{58FA9DD9-D1D5-43ED-964F-23A397B7B11C}">
      <dsp:nvSpPr>
        <dsp:cNvPr id="0" name=""/>
        <dsp:cNvSpPr/>
      </dsp:nvSpPr>
      <dsp:spPr>
        <a:xfrm>
          <a:off x="4003194" y="2486413"/>
          <a:ext cx="37129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45D5C-D7C2-4A15-833F-3AAC2B270B0C}">
      <dsp:nvSpPr>
        <dsp:cNvPr id="0" name=""/>
        <dsp:cNvSpPr/>
      </dsp:nvSpPr>
      <dsp:spPr>
        <a:xfrm rot="5400000">
          <a:off x="3204522" y="2592949"/>
          <a:ext cx="903772" cy="690106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175D9-92DC-4997-B67F-BD039290E851}">
      <dsp:nvSpPr>
        <dsp:cNvPr id="0" name=""/>
        <dsp:cNvSpPr/>
      </dsp:nvSpPr>
      <dsp:spPr>
        <a:xfrm>
          <a:off x="4071966" y="2047672"/>
          <a:ext cx="2881492" cy="1167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7033"/>
              </a:lnTo>
              <a:lnTo>
                <a:pt x="2881492" y="917033"/>
              </a:lnTo>
              <a:lnTo>
                <a:pt x="2881492" y="1167033"/>
              </a:lnTo>
            </a:path>
          </a:pathLst>
        </a:custGeom>
        <a:noFill/>
        <a:ln w="25400" cap="flat" cmpd="sng" algn="ctr">
          <a:solidFill>
            <a:srgbClr val="0D64E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3E9B6-7F82-4FCC-BA16-1AD5C50F30A6}">
      <dsp:nvSpPr>
        <dsp:cNvPr id="0" name=""/>
        <dsp:cNvSpPr/>
      </dsp:nvSpPr>
      <dsp:spPr>
        <a:xfrm>
          <a:off x="4026246" y="2047672"/>
          <a:ext cx="91440" cy="1166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66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2B5C3-44F1-4BDF-A127-14256C96DAE8}">
      <dsp:nvSpPr>
        <dsp:cNvPr id="0" name=""/>
        <dsp:cNvSpPr/>
      </dsp:nvSpPr>
      <dsp:spPr>
        <a:xfrm>
          <a:off x="1191020" y="2047672"/>
          <a:ext cx="2880945" cy="1166973"/>
        </a:xfrm>
        <a:custGeom>
          <a:avLst/>
          <a:gdLst/>
          <a:ahLst/>
          <a:cxnLst/>
          <a:rect l="0" t="0" r="0" b="0"/>
          <a:pathLst>
            <a:path>
              <a:moveTo>
                <a:pt x="2880945" y="0"/>
              </a:moveTo>
              <a:lnTo>
                <a:pt x="2880945" y="916974"/>
              </a:lnTo>
              <a:lnTo>
                <a:pt x="0" y="916974"/>
              </a:lnTo>
              <a:lnTo>
                <a:pt x="0" y="1166973"/>
              </a:lnTo>
            </a:path>
          </a:pathLst>
        </a:custGeom>
        <a:noFill/>
        <a:ln w="25400" cap="flat" cmpd="sng" algn="ctr">
          <a:solidFill>
            <a:srgbClr val="0D64E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20736-A458-4244-A9CE-D6AB4A127C1E}">
      <dsp:nvSpPr>
        <dsp:cNvPr id="0" name=""/>
        <dsp:cNvSpPr/>
      </dsp:nvSpPr>
      <dsp:spPr>
        <a:xfrm>
          <a:off x="3000397" y="500069"/>
          <a:ext cx="2143137" cy="1547603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Рабочее время</a:t>
          </a:r>
          <a:endParaRPr lang="ru-RU" sz="1900" b="1" kern="1200" baseline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00397" y="500069"/>
        <a:ext cx="2143137" cy="1547603"/>
      </dsp:txXfrm>
    </dsp:sp>
    <dsp:sp modelId="{AD658D01-3244-46FD-AD51-F2281D43B115}">
      <dsp:nvSpPr>
        <dsp:cNvPr id="0" name=""/>
        <dsp:cNvSpPr/>
      </dsp:nvSpPr>
      <dsp:spPr>
        <a:xfrm>
          <a:off x="546" y="3214646"/>
          <a:ext cx="2380946" cy="1190473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Нормальное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(не превышает 40 часов  в неделю)</a:t>
          </a:r>
          <a:endParaRPr lang="ru-RU" sz="1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6" y="3214646"/>
        <a:ext cx="2380946" cy="1190473"/>
      </dsp:txXfrm>
    </dsp:sp>
    <dsp:sp modelId="{93E4EA74-0CFC-4DA9-9E0F-A8AA2F4B22CB}">
      <dsp:nvSpPr>
        <dsp:cNvPr id="0" name=""/>
        <dsp:cNvSpPr/>
      </dsp:nvSpPr>
      <dsp:spPr>
        <a:xfrm>
          <a:off x="2881492" y="3214646"/>
          <a:ext cx="2380946" cy="1190473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сокращенное</a:t>
          </a:r>
          <a:endParaRPr lang="ru-RU" sz="2400" b="1" kern="1200" baseline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81492" y="3214646"/>
        <a:ext cx="2380946" cy="1190473"/>
      </dsp:txXfrm>
    </dsp:sp>
    <dsp:sp modelId="{5AB7F5C1-EE7A-4226-AC80-05BA2448E837}">
      <dsp:nvSpPr>
        <dsp:cNvPr id="0" name=""/>
        <dsp:cNvSpPr/>
      </dsp:nvSpPr>
      <dsp:spPr>
        <a:xfrm>
          <a:off x="5762985" y="3214706"/>
          <a:ext cx="2380946" cy="1190473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неполное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2985" y="3214706"/>
        <a:ext cx="2380946" cy="11904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A23A8-51B5-4AC9-9E31-FC6C73646AB4}">
      <dsp:nvSpPr>
        <dsp:cNvPr id="0" name=""/>
        <dsp:cNvSpPr/>
      </dsp:nvSpPr>
      <dsp:spPr>
        <a:xfrm>
          <a:off x="5068920" y="1434640"/>
          <a:ext cx="1856748" cy="786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656"/>
              </a:lnTo>
              <a:lnTo>
                <a:pt x="1856748" y="564656"/>
              </a:lnTo>
              <a:lnTo>
                <a:pt x="1856748" y="7864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05841-E79E-4446-9955-CA398266E957}">
      <dsp:nvSpPr>
        <dsp:cNvPr id="0" name=""/>
        <dsp:cNvSpPr/>
      </dsp:nvSpPr>
      <dsp:spPr>
        <a:xfrm>
          <a:off x="3485933" y="3741316"/>
          <a:ext cx="1831299" cy="700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062"/>
              </a:lnTo>
              <a:lnTo>
                <a:pt x="1831299" y="479062"/>
              </a:lnTo>
              <a:lnTo>
                <a:pt x="1831299" y="7008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C6EFB7-30C9-488F-BB5E-9752D8A1E30C}">
      <dsp:nvSpPr>
        <dsp:cNvPr id="0" name=""/>
        <dsp:cNvSpPr/>
      </dsp:nvSpPr>
      <dsp:spPr>
        <a:xfrm>
          <a:off x="1627485" y="3741316"/>
          <a:ext cx="1858448" cy="700846"/>
        </a:xfrm>
        <a:custGeom>
          <a:avLst/>
          <a:gdLst/>
          <a:ahLst/>
          <a:cxnLst/>
          <a:rect l="0" t="0" r="0" b="0"/>
          <a:pathLst>
            <a:path>
              <a:moveTo>
                <a:pt x="1858448" y="0"/>
              </a:moveTo>
              <a:lnTo>
                <a:pt x="1858448" y="479062"/>
              </a:lnTo>
              <a:lnTo>
                <a:pt x="0" y="479062"/>
              </a:lnTo>
              <a:lnTo>
                <a:pt x="0" y="7008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0CD81-7B12-478D-BB98-B95C6344BE41}">
      <dsp:nvSpPr>
        <dsp:cNvPr id="0" name=""/>
        <dsp:cNvSpPr/>
      </dsp:nvSpPr>
      <dsp:spPr>
        <a:xfrm>
          <a:off x="3485933" y="1434640"/>
          <a:ext cx="1582986" cy="786440"/>
        </a:xfrm>
        <a:custGeom>
          <a:avLst/>
          <a:gdLst/>
          <a:ahLst/>
          <a:cxnLst/>
          <a:rect l="0" t="0" r="0" b="0"/>
          <a:pathLst>
            <a:path>
              <a:moveTo>
                <a:pt x="1582986" y="0"/>
              </a:moveTo>
              <a:lnTo>
                <a:pt x="1582986" y="564656"/>
              </a:lnTo>
              <a:lnTo>
                <a:pt x="0" y="564656"/>
              </a:lnTo>
              <a:lnTo>
                <a:pt x="0" y="7864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18F00-11A5-4688-BCDC-4D4B392C57E9}">
      <dsp:nvSpPr>
        <dsp:cNvPr id="0" name=""/>
        <dsp:cNvSpPr/>
      </dsp:nvSpPr>
      <dsp:spPr>
        <a:xfrm>
          <a:off x="3871884" y="-85594"/>
          <a:ext cx="2394071" cy="1520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B1A995-C926-4FF2-9D0F-1AA954E1E68F}">
      <dsp:nvSpPr>
        <dsp:cNvPr id="0" name=""/>
        <dsp:cNvSpPr/>
      </dsp:nvSpPr>
      <dsp:spPr>
        <a:xfrm>
          <a:off x="4137892" y="167113"/>
          <a:ext cx="2394071" cy="152023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effectLst/>
            </a:rPr>
            <a:t>Виды отпуска</a:t>
          </a:r>
          <a:endParaRPr lang="ru-RU" sz="3200" b="1" kern="1200" dirty="0">
            <a:solidFill>
              <a:schemeClr val="tx1"/>
            </a:solidFill>
            <a:effectLst/>
          </a:endParaRPr>
        </a:p>
      </dsp:txBody>
      <dsp:txXfrm>
        <a:off x="4182418" y="211639"/>
        <a:ext cx="2305019" cy="1431183"/>
      </dsp:txXfrm>
    </dsp:sp>
    <dsp:sp modelId="{D00F82C3-AA78-4B83-B6C8-7BC587F81848}">
      <dsp:nvSpPr>
        <dsp:cNvPr id="0" name=""/>
        <dsp:cNvSpPr/>
      </dsp:nvSpPr>
      <dsp:spPr>
        <a:xfrm>
          <a:off x="1893996" y="2221081"/>
          <a:ext cx="3183875" cy="1520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2A7E7-05D1-42EC-9F62-2ABD4E7F7C6B}">
      <dsp:nvSpPr>
        <dsp:cNvPr id="0" name=""/>
        <dsp:cNvSpPr/>
      </dsp:nvSpPr>
      <dsp:spPr>
        <a:xfrm>
          <a:off x="2160003" y="2473789"/>
          <a:ext cx="3183875" cy="152023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Дополнительный</a:t>
          </a:r>
        </a:p>
      </dsp:txBody>
      <dsp:txXfrm>
        <a:off x="2204529" y="2518315"/>
        <a:ext cx="3094823" cy="1431183"/>
      </dsp:txXfrm>
    </dsp:sp>
    <dsp:sp modelId="{1ADDEB82-E994-4E63-A9A6-1DD78F7E805F}">
      <dsp:nvSpPr>
        <dsp:cNvPr id="0" name=""/>
        <dsp:cNvSpPr/>
      </dsp:nvSpPr>
      <dsp:spPr>
        <a:xfrm>
          <a:off x="216132" y="4442163"/>
          <a:ext cx="2822705" cy="1520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37961-A790-4A29-A246-70A1EF742CB6}">
      <dsp:nvSpPr>
        <dsp:cNvPr id="0" name=""/>
        <dsp:cNvSpPr/>
      </dsp:nvSpPr>
      <dsp:spPr>
        <a:xfrm>
          <a:off x="482140" y="4694870"/>
          <a:ext cx="2822705" cy="152023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Оплачиваемый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6666" y="4739396"/>
        <a:ext cx="2733653" cy="1431183"/>
      </dsp:txXfrm>
    </dsp:sp>
    <dsp:sp modelId="{40613D85-EF16-4660-BEE9-A6F59D33D568}">
      <dsp:nvSpPr>
        <dsp:cNvPr id="0" name=""/>
        <dsp:cNvSpPr/>
      </dsp:nvSpPr>
      <dsp:spPr>
        <a:xfrm>
          <a:off x="3788044" y="4442163"/>
          <a:ext cx="3058378" cy="1520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0F44C-94D0-43BD-92F0-BF3FA830FDA5}">
      <dsp:nvSpPr>
        <dsp:cNvPr id="0" name=""/>
        <dsp:cNvSpPr/>
      </dsp:nvSpPr>
      <dsp:spPr>
        <a:xfrm>
          <a:off x="4054052" y="4694870"/>
          <a:ext cx="3058378" cy="152023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 сохранения заработной платы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98578" y="4739396"/>
        <a:ext cx="2969326" cy="1431183"/>
      </dsp:txXfrm>
    </dsp:sp>
    <dsp:sp modelId="{145B69AB-1C81-442D-ABBF-AAEA44F009D4}">
      <dsp:nvSpPr>
        <dsp:cNvPr id="0" name=""/>
        <dsp:cNvSpPr/>
      </dsp:nvSpPr>
      <dsp:spPr>
        <a:xfrm>
          <a:off x="5609887" y="2221081"/>
          <a:ext cx="2631563" cy="1520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C3291-D23E-4A12-A50D-6077758D70BE}">
      <dsp:nvSpPr>
        <dsp:cNvPr id="0" name=""/>
        <dsp:cNvSpPr/>
      </dsp:nvSpPr>
      <dsp:spPr>
        <a:xfrm>
          <a:off x="5875895" y="2473789"/>
          <a:ext cx="2631563" cy="152023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Основной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(28 календарных дней)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20421" y="2518315"/>
        <a:ext cx="2542511" cy="1431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400AB-8454-4B80-BCF7-8FDF4FE0A42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CC8A6-A338-40C0-B0C6-B0B9209E6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93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6/7/2022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6/7/2022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6/7/2022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6/7/2022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6/7/2022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6/7/2022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6/7/2022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6/7/2022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6/7/2022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6/7/2022</a:t>
            </a:fld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6/7/2022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6/7/2022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s4.images.drive2.ru/user.blog.photos/x2/4400/000/000/074/a70/88cd2ddb5e0f3f77-large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i077.radikal.ru/0911/f9/95904d5ab6e6.jpg" TargetMode="External"/><Relationship Id="rId13" Type="http://schemas.openxmlformats.org/officeDocument/2006/relationships/image" Target="../media/image28.jpeg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12" Type="http://schemas.openxmlformats.org/officeDocument/2006/relationships/hyperlink" Target="http://www.avazun.ru/images/2010/3/23/12/42/axZFsoDY5KFkX6.jpg" TargetMode="External"/><Relationship Id="rId2" Type="http://schemas.openxmlformats.org/officeDocument/2006/relationships/hyperlink" Target="http://www.weblancer.net/files/portfolio/342/34297/46041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egetafood.ru/wp-content/uploads/vegetafood890.jpg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3.jpeg"/><Relationship Id="rId10" Type="http://schemas.openxmlformats.org/officeDocument/2006/relationships/image" Target="../media/image26.jpeg"/><Relationship Id="rId4" Type="http://schemas.openxmlformats.org/officeDocument/2006/relationships/hyperlink" Target="http://ruprom-image.s3.amazonaws.com/603765_w640_h640_fns.gif" TargetMode="External"/><Relationship Id="rId9" Type="http://schemas.openxmlformats.org/officeDocument/2006/relationships/image" Target="../media/image25.jpeg"/><Relationship Id="rId1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532440" cy="4104456"/>
          </a:xfrm>
        </p:spPr>
        <p:txBody>
          <a:bodyPr>
            <a:noAutofit/>
          </a:bodyPr>
          <a:lstStyle/>
          <a:p>
            <a:pPr algn="ctr"/>
            <a:r>
              <a:rPr lang="ru-RU" sz="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  <a:br>
              <a:rPr lang="ru-RU" sz="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6.3: «Отрасли российского права»</a:t>
            </a:r>
            <a:endParaRPr lang="ru-RU" sz="5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преподаватель ЦК СЭД,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Чалпанова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создания: 19.04.2022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528" y="304275"/>
            <a:ext cx="8352160" cy="1396533"/>
          </a:xfrm>
          <a:solidFill>
            <a:schemeClr val="accent1">
              <a:alpha val="50999"/>
            </a:schemeClr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0" indent="0" algn="just"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Наследование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имущества и некоторых неимущественных прав умершего к его наследникам в установленном законом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38575" y="2309233"/>
            <a:ext cx="8207375" cy="720725"/>
          </a:xfrm>
          <a:prstGeom prst="rect">
            <a:avLst/>
          </a:prstGeom>
          <a:solidFill>
            <a:schemeClr val="accent1">
              <a:alpha val="50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alt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Наследование</a:t>
            </a:r>
            <a:r>
              <a:rPr lang="ru-RU" alt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116013" y="3181218"/>
            <a:ext cx="7559675" cy="935037"/>
          </a:xfrm>
          <a:prstGeom prst="rect">
            <a:avLst/>
          </a:prstGeom>
          <a:solidFill>
            <a:schemeClr val="accent1">
              <a:alpha val="50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ru-RU" altLang="ru-RU" sz="24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закону</a:t>
            </a:r>
            <a:r>
              <a:rPr lang="ru-RU" alt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когда круг наследников не изменен по завещанию</a:t>
            </a:r>
            <a:r>
              <a:rPr lang="ru-RU" alt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116013" y="4510368"/>
            <a:ext cx="7559675" cy="935037"/>
          </a:xfrm>
          <a:prstGeom prst="rect">
            <a:avLst/>
          </a:prstGeom>
          <a:solidFill>
            <a:schemeClr val="accent1">
              <a:alpha val="50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ru-RU" altLang="ru-RU" sz="24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завещанию</a:t>
            </a:r>
            <a:r>
              <a:rPr lang="ru-RU" alt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могут граждане, юридические лица, государство и т.п.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755650" y="3029958"/>
            <a:ext cx="0" cy="17287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755649" y="3429000"/>
            <a:ext cx="358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755648" y="4746314"/>
            <a:ext cx="358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7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395536" y="514350"/>
            <a:ext cx="8207375" cy="935038"/>
          </a:xfrm>
          <a:prstGeom prst="rect">
            <a:avLst/>
          </a:prstGeom>
          <a:solidFill>
            <a:schemeClr val="accent1">
              <a:alpha val="50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0" indent="0" algn="just">
              <a:buNone/>
            </a:pPr>
            <a:r>
              <a:rPr lang="ru-RU" altLang="ru-RU" sz="24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закону</a:t>
            </a:r>
            <a:r>
              <a:rPr lang="ru-RU" alt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когда круг наследников не изменен по завещанию</a:t>
            </a:r>
            <a:r>
              <a:rPr lang="ru-RU" alt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187450" y="1982788"/>
            <a:ext cx="7561014" cy="3397250"/>
          </a:xfrm>
          <a:prstGeom prst="rect">
            <a:avLst/>
          </a:prstGeom>
          <a:solidFill>
            <a:schemeClr val="accent1">
              <a:alpha val="67999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1-я очередь: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т.ч.усыновленные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супруг,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родители(усыновители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2-я очередь: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-братья и сестры, бабушки и дедушки. Наследники 2-й очереди  призываются к наследованию в случае отсутствия наследников 1-й очереди, их отказа от наследства или в случае их лишения наследства по завещанию.</a:t>
            </a: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755650" y="1449388"/>
            <a:ext cx="0" cy="22320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755650" y="3669012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58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95536" y="509588"/>
            <a:ext cx="8207375" cy="935037"/>
          </a:xfrm>
          <a:prstGeom prst="rect">
            <a:avLst/>
          </a:prstGeom>
          <a:solidFill>
            <a:schemeClr val="accent1">
              <a:alpha val="50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0" indent="0" algn="just">
              <a:buNone/>
            </a:pPr>
            <a:r>
              <a:rPr lang="ru-RU" altLang="ru-RU" sz="24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завещанию</a:t>
            </a:r>
            <a:r>
              <a:rPr lang="ru-RU" alt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могут граждане, юридические лица, государство и т.п.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042988" y="1700808"/>
            <a:ext cx="7418387" cy="1569660"/>
          </a:xfrm>
          <a:prstGeom prst="rect">
            <a:avLst/>
          </a:prstGeom>
          <a:solidFill>
            <a:schemeClr val="accent1">
              <a:alpha val="74001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Завещание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выраженная в предусмотренной законом форме воля завещателя по поводу перехода его имущества к другим лицам в случае его смерти.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совершено лично дееспособным лицом в нотариально заверенной форме.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042987" y="4005064"/>
            <a:ext cx="7418387" cy="1569660"/>
          </a:xfrm>
          <a:prstGeom prst="rect">
            <a:avLst/>
          </a:prstGeom>
          <a:solidFill>
            <a:schemeClr val="accent1">
              <a:alpha val="74001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Завещатель в праве передавать имущество любому лицу, но несовершеннолетние дети, нетрудоспособные родители или супруг получают не менее 2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/3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доли по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закону.</a:t>
            </a:r>
            <a:endParaRPr lang="ru-RU" alt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611560" y="1444625"/>
            <a:ext cx="0" cy="30972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611188" y="454183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611188" y="2276872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88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235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гражданских прав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68313" y="1557338"/>
            <a:ext cx="8207375" cy="2519362"/>
          </a:xfrm>
          <a:prstGeom prst="rect">
            <a:avLst/>
          </a:prstGeom>
          <a:solidFill>
            <a:schemeClr val="accent1">
              <a:alpha val="50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just"/>
            <a:r>
              <a:rPr lang="ru-RU" alt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защиты гражданских прав – это предусмотренные законом меры, направленные на восстановление нарушенного гражданского  права субъекта или на обеспечение этого права.</a:t>
            </a:r>
          </a:p>
          <a:p>
            <a:pPr algn="just"/>
            <a:r>
              <a:rPr lang="ru-RU" alt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Общий перечень способов защиты гражданских прав дан в статье 12 Гражданского кодекса РФ.</a:t>
            </a:r>
          </a:p>
        </p:txBody>
      </p:sp>
    </p:spTree>
    <p:extLst>
      <p:ext uri="{BB962C8B-B14F-4D97-AF65-F5344CB8AC3E}">
        <p14:creationId xmlns:p14="http://schemas.microsoft.com/office/powerpoint/2010/main" val="26686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Административное право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1972816"/>
          </a:xfrm>
        </p:spPr>
        <p:txBody>
          <a:bodyPr/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отрасль права, регулирующая общественные отношения в сфере управленческой деятельности органов и должностных лиц по исполнению публичных функций государства и муниципальных образований.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756492"/>
            <a:ext cx="4929182" cy="253031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04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административного права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568952" cy="273630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отношения.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встречаются в сфере организации и функционирования органов, осуществляющих хозяйственное, социально-культурное, административное и политическое строительство.</a:t>
            </a:r>
            <a:endParaRPr lang="en-US" sz="3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000504"/>
            <a:ext cx="2405056" cy="261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071942"/>
            <a:ext cx="3409951" cy="255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160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административного права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568952" cy="331236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Отношения, возникающие в связи с обеспечением правовой защиты прав и свобод граждан.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идет о так называемой административной юстиции. Она представляет собой систему судебных и иных органов, рассматривающих споры между гражданами и исполнительной власти.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4214818"/>
            <a:ext cx="3095630" cy="29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903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112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административного права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18288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Административно-принудительные отношения.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в сфере обеспечения общественной безопасности и общественного порядка.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84984"/>
            <a:ext cx="5399155" cy="330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320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административного права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19256" cy="24482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4. Управленческие отношения </a:t>
            </a:r>
            <a:r>
              <a:rPr lang="ru-RU" b="1" dirty="0" err="1" smtClean="0"/>
              <a:t>внутриорганиза</a:t>
            </a:r>
            <a:r>
              <a:rPr lang="en-US" b="1" dirty="0" smtClean="0"/>
              <a:t>-</a:t>
            </a:r>
            <a:r>
              <a:rPr lang="ru-RU" b="1" dirty="0" err="1" smtClean="0"/>
              <a:t>ционного</a:t>
            </a:r>
            <a:r>
              <a:rPr lang="ru-RU" b="1" dirty="0" smtClean="0"/>
              <a:t> характера,</a:t>
            </a:r>
            <a:r>
              <a:rPr lang="en-US" b="1" dirty="0" smtClean="0"/>
              <a:t> </a:t>
            </a:r>
            <a:r>
              <a:rPr lang="ru-RU" b="1" dirty="0" smtClean="0"/>
              <a:t>возникающие в процессе функционирования субъектов представитель</a:t>
            </a:r>
            <a:r>
              <a:rPr lang="en-US" b="1" dirty="0" smtClean="0"/>
              <a:t>-</a:t>
            </a:r>
            <a:r>
              <a:rPr lang="ru-RU" b="1" dirty="0" smtClean="0"/>
              <a:t>ной, судебной власти и прокуратуры.</a:t>
            </a:r>
            <a:br>
              <a:rPr lang="ru-RU" b="1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37208"/>
            <a:ext cx="5235479" cy="392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33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административного права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259688" cy="43924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5. Отношения, которые возникают при осуществлении общественными </a:t>
            </a:r>
            <a:r>
              <a:rPr lang="ru-RU" b="1" dirty="0" err="1" smtClean="0"/>
              <a:t>организа</a:t>
            </a:r>
            <a:r>
              <a:rPr lang="en-US" b="1" dirty="0" smtClean="0"/>
              <a:t>-</a:t>
            </a:r>
            <a:r>
              <a:rPr lang="ru-RU" b="1" dirty="0" err="1" smtClean="0"/>
              <a:t>циями</a:t>
            </a:r>
            <a:r>
              <a:rPr lang="ru-RU" b="1" dirty="0" smtClean="0"/>
              <a:t> делегированными им государством специальных государственно-властных пол</a:t>
            </a:r>
            <a:r>
              <a:rPr lang="en-US" b="1" dirty="0" smtClean="0"/>
              <a:t>-</a:t>
            </a:r>
            <a:r>
              <a:rPr lang="ru-RU" b="1" dirty="0" err="1" smtClean="0"/>
              <a:t>номочий</a:t>
            </a:r>
            <a:r>
              <a:rPr lang="ru-RU" b="1" dirty="0" smtClean="0"/>
              <a:t>.</a:t>
            </a:r>
            <a:r>
              <a:rPr lang="en-US" b="1" dirty="0" smtClean="0"/>
              <a:t> </a:t>
            </a:r>
            <a:r>
              <a:rPr lang="ru-RU" b="1" dirty="0" smtClean="0"/>
              <a:t>Для всех указанных отношения характерны является то, что они возникают в области государственного управления и местного самоуправления.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657020"/>
            <a:ext cx="3690930" cy="201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187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темы: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640960" cy="49685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Гражданское право.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Административное право.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Семейное право.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Трудовое право.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Уголовное право.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64096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Административное правонарушение (проступок)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19256" cy="4773144"/>
          </a:xfrm>
        </p:spPr>
        <p:txBody>
          <a:bodyPr/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посягательство на государственный и общественный порядок, собственность, права и свободы граждан, на установленный порядок управления.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Противоправное виновное действие либо бездействие, за которое законодательством предусмотрена административная ответственность.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43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640960" cy="10661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административного правонарушения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268760"/>
            <a:ext cx="8319298" cy="52051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Деяние (действие или бездействие).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Противоправность деяния.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Прописано в административном кодексе.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Несёт в себе черты общественной опасности, т.е. существует прямая связь между данным деянием и наступлением вредных последствий.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32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административных правонарушений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19256" cy="466171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норм охраны труда, наносящие вред здоровью.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Посягательство на собственность.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Наносящие вред природе, памятникам истории и культуры.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Совершённые на транспорте.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Совершённые в области торговли и финансов.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Посягательство на общественный порядок.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Посягательство на установленный порядок управления.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0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административного права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3719264" cy="558924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индивидуальные субъекты: </a:t>
            </a:r>
          </a:p>
          <a:p>
            <a:pPr lvl="1"/>
            <a:r>
              <a:rPr lang="ru-RU" b="1" dirty="0" smtClean="0"/>
              <a:t>граждане; </a:t>
            </a:r>
          </a:p>
          <a:p>
            <a:pPr lvl="1"/>
            <a:r>
              <a:rPr lang="ru-RU" b="1" dirty="0" smtClean="0"/>
              <a:t>иностранные граждане и лица без гражданства; </a:t>
            </a:r>
          </a:p>
          <a:p>
            <a:pPr lvl="1"/>
            <a:r>
              <a:rPr lang="ru-RU" b="1" dirty="0" smtClean="0"/>
              <a:t>специфические индивидуальные субъекты - государственные служащие или должностные лица, действующие как официальные представители государственной власти; 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355976" y="1268760"/>
            <a:ext cx="4032448" cy="558924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коллективные субъекты - группа людей, являющаяся организацией: </a:t>
            </a:r>
          </a:p>
          <a:p>
            <a:pPr lvl="1"/>
            <a:r>
              <a:rPr lang="ru-RU" b="1" dirty="0" smtClean="0"/>
              <a:t>государственные организации: </a:t>
            </a:r>
          </a:p>
          <a:p>
            <a:pPr lvl="2"/>
            <a:r>
              <a:rPr lang="ru-RU" b="1" dirty="0" smtClean="0"/>
              <a:t>органы исполнительной власти; </a:t>
            </a:r>
          </a:p>
          <a:p>
            <a:pPr lvl="2"/>
            <a:r>
              <a:rPr lang="ru-RU" b="1" dirty="0" smtClean="0"/>
              <a:t>государственные предприятия, учреждения и организации; </a:t>
            </a:r>
          </a:p>
          <a:p>
            <a:pPr lvl="1"/>
            <a:r>
              <a:rPr lang="ru-RU" b="1" dirty="0" smtClean="0"/>
              <a:t>негосударственные организации: </a:t>
            </a:r>
          </a:p>
          <a:p>
            <a:pPr lvl="2"/>
            <a:r>
              <a:rPr lang="ru-RU" b="1" dirty="0" smtClean="0"/>
              <a:t>общественные объединения (партии, союзы, движения и т.д.); </a:t>
            </a:r>
          </a:p>
          <a:p>
            <a:pPr lvl="2"/>
            <a:r>
              <a:rPr lang="ru-RU" b="1" dirty="0" smtClean="0"/>
              <a:t>коммерческие организации, предприятия, учреждения; </a:t>
            </a:r>
          </a:p>
          <a:p>
            <a:pPr lvl="2"/>
            <a:r>
              <a:rPr lang="ru-RU" b="1" dirty="0" smtClean="0"/>
              <a:t>органы местного самоуправления, муниципальные предприятия, учреждения, организации.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52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5412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Административно-правовой статус граждан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 статуса: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17 Конституции РФ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которая устанавливает, что права и свободы человека неотчуждаемы и принадлежат каждому с рождения, а осуществление прав и свобод человека и гражданина не должно нарушать права и свободы других лиц.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Ядро административно-правового статуса гражданина.</a:t>
            </a:r>
          </a:p>
          <a:p>
            <a:pPr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131840" y="2564904"/>
          <a:ext cx="676875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24328" y="4005064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содействие и помощь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044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107504" y="1556792"/>
            <a:ext cx="8640960" cy="4917160"/>
          </a:xfrm>
        </p:spPr>
        <p:txBody>
          <a:bodyPr/>
          <a:lstStyle/>
          <a:p>
            <a:pPr algn="just"/>
            <a:r>
              <a:rPr lang="ru-RU" dirty="0"/>
              <a:t>я</a:t>
            </a:r>
            <a:r>
              <a:rPr lang="ru-RU" dirty="0" smtClean="0"/>
              <a:t>вляется установленной государством мерой ответственности за совершение административного правонарушения и применяется в целях предупреждения новых правонарушений как самим правонарушителем, так и другими лицами.</a:t>
            </a:r>
            <a:endParaRPr lang="ru-RU" dirty="0"/>
          </a:p>
        </p:txBody>
      </p:sp>
      <p:pic>
        <p:nvPicPr>
          <p:cNvPr id="1026" name="Picture 2" descr="Картинка 109 из 1723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005064"/>
            <a:ext cx="3528392" cy="2641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04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административных наказаний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Предупреждение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Административный штраф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Возмездное (т.е. с возмещением стоимости) изъятие орудия совершения или предмета административного правонарушения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Конфискация орудия совершения или предмета административного правонарушения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Лишение специального права, предоставленного физическому лицу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Административный арест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Административное выдворение за пределы РФ иностранного гражданина или лица без гражданства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Дисквалификация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0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Подведомственность дел об административных  правонарушениях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 descr="Картинка 1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2072680" cy="15943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32849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Судьи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4" name="Picture 4" descr="Картинка 7 из 2027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412776"/>
            <a:ext cx="1793776" cy="1793776"/>
          </a:xfrm>
          <a:prstGeom prst="rect">
            <a:avLst/>
          </a:prstGeom>
          <a:noFill/>
        </p:spPr>
      </p:pic>
      <p:pic>
        <p:nvPicPr>
          <p:cNvPr id="35846" name="Picture 6" descr="Картинка 40 из 651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1484784"/>
            <a:ext cx="1692449" cy="16802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31632" y="321297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Комиссия по делам несовершеннолетних</a:t>
            </a:r>
            <a:endParaRPr lang="ru-RU" b="1" i="1" dirty="0"/>
          </a:p>
        </p:txBody>
      </p:sp>
      <p:pic>
        <p:nvPicPr>
          <p:cNvPr id="35848" name="Picture 8" descr="Картинка 1 из 9592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3717032"/>
            <a:ext cx="2700561" cy="178855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4016" y="5517232"/>
            <a:ext cx="3275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Органы внутренних дел и учреждения уголовно-исполнительной системы</a:t>
            </a:r>
            <a:endParaRPr lang="ru-RU" b="1" i="1" dirty="0"/>
          </a:p>
        </p:txBody>
      </p:sp>
      <p:pic>
        <p:nvPicPr>
          <p:cNvPr id="35850" name="Picture 10" descr="http://im3-tub.yandex.net/i?id=17600102-14-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3356992"/>
            <a:ext cx="1682107" cy="1728192"/>
          </a:xfrm>
          <a:prstGeom prst="rect">
            <a:avLst/>
          </a:prstGeom>
          <a:noFill/>
        </p:spPr>
      </p:pic>
      <p:pic>
        <p:nvPicPr>
          <p:cNvPr id="35852" name="Picture 12" descr="http://im3-tub.yandex.net/i?id=182982681-21-2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0F5F1"/>
              </a:clrFrom>
              <a:clrTo>
                <a:srgbClr val="F0F5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340768"/>
            <a:ext cx="1872208" cy="1872209"/>
          </a:xfrm>
          <a:prstGeom prst="rect">
            <a:avLst/>
          </a:prstGeom>
          <a:noFill/>
        </p:spPr>
      </p:pic>
      <p:pic>
        <p:nvPicPr>
          <p:cNvPr id="35854" name="Picture 14" descr="Картинка 3 из 136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854624"/>
            <a:ext cx="2376264" cy="2376264"/>
          </a:xfrm>
          <a:prstGeom prst="rect">
            <a:avLst/>
          </a:prstGeom>
          <a:noFill/>
        </p:spPr>
      </p:pic>
      <p:pic>
        <p:nvPicPr>
          <p:cNvPr id="35856" name="Picture 16" descr="http://im3-tub.yandex.net/i?id=81108188-15-2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76256" y="4206805"/>
            <a:ext cx="1928374" cy="2390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822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Семейное право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совокупность правовых норм, которые регулируют отношения между людьми в связи с вступлением в брак, созданием семьи, рождением и воспитанием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47391" y="1611166"/>
            <a:ext cx="288032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Цели семейного законодательства</a:t>
            </a:r>
            <a:endParaRPr lang="ru-RU" b="1" dirty="0"/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899592" y="2187230"/>
            <a:ext cx="2232248" cy="10081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6300192" y="2122445"/>
            <a:ext cx="2376264" cy="1152128"/>
          </a:xfrm>
          <a:prstGeom prst="curvedLeftArrow">
            <a:avLst>
              <a:gd name="adj1" fmla="val 25000"/>
              <a:gd name="adj2" fmla="val 4367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Блок-схема: документ 12"/>
          <p:cNvSpPr/>
          <p:nvPr/>
        </p:nvSpPr>
        <p:spPr>
          <a:xfrm>
            <a:off x="539552" y="3429000"/>
            <a:ext cx="3744416" cy="2736304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Укрепление семьи и построение семейных отношений на основе любви и уважения, взаимопомощи и ответственности перед семьёй  всех её членов.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документ 13"/>
          <p:cNvSpPr/>
          <p:nvPr/>
        </p:nvSpPr>
        <p:spPr>
          <a:xfrm>
            <a:off x="4860032" y="3429000"/>
            <a:ext cx="3816424" cy="2736304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Обеспечение беспрепятственного осуществления членами семьи своих прав и их защита, не допущение произвольного вмешательства кого – либо в дела семьи.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04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04664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Предмет  правового регулирования -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брачно – семейные отношения        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(неимущественные отношения и связанные  с ними имущественные отношения):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орядок вступления в брак, основания для его прекращения,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рава и обязанности супругов, родителей и детей,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словия и порядок усыновления, опека и попечительство.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13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524833"/>
            <a:ext cx="7467600" cy="487375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altLang="ru-RU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72018" y="608491"/>
            <a:ext cx="820737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3200" b="1"/>
              <a:t>Гражданские правоотношения -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332855" y="1762604"/>
            <a:ext cx="719931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/>
              <a:t>Имущественные (связанные с принадлежностью </a:t>
            </a:r>
          </a:p>
          <a:p>
            <a:pPr algn="ctr"/>
            <a:r>
              <a:rPr lang="ru-RU" altLang="ru-RU" sz="2400"/>
              <a:t>благ или  переходом права собственности) 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332854" y="2866117"/>
            <a:ext cx="719931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/>
              <a:t>Неимущественные  (авторское право, </a:t>
            </a:r>
          </a:p>
          <a:p>
            <a:pPr algn="ctr"/>
            <a:r>
              <a:rPr lang="ru-RU" altLang="ru-RU" sz="2400"/>
              <a:t> использование товарных  знаков и др.) 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327090" y="3943765"/>
            <a:ext cx="719931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/>
              <a:t>Урегулированные нормами гражданского права </a:t>
            </a: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683568" y="1557565"/>
            <a:ext cx="0" cy="28082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671327" y="4345759"/>
            <a:ext cx="6492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685509" y="3284984"/>
            <a:ext cx="6492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683568" y="2060848"/>
            <a:ext cx="6492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9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2265" y="353870"/>
            <a:ext cx="352839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принципы</a:t>
            </a:r>
            <a:endParaRPr lang="ru-RU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611560" y="1484784"/>
            <a:ext cx="2592288" cy="7920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Добровольность брачного союза</a:t>
            </a: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831925" y="1448780"/>
            <a:ext cx="2592288" cy="8640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Равенство прав супругов в семье</a:t>
            </a:r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611560" y="2564904"/>
            <a:ext cx="2592288" cy="26642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Разрешение внутрисемейных вопросов по взаимному согласию</a:t>
            </a: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850114" y="2564904"/>
            <a:ext cx="2520280" cy="26642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Приоритет семейного воспитания детей, забота об их благосостоянии и развитии</a:t>
            </a:r>
            <a:endParaRPr lang="ru-RU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899592" y="5661248"/>
            <a:ext cx="7524621" cy="10081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приоритетной защиты прав и интересов несовершеннолетних  членов семьи</a:t>
            </a:r>
            <a:endParaRPr lang="ru-RU" dirty="0"/>
          </a:p>
        </p:txBody>
      </p:sp>
      <p:pic>
        <p:nvPicPr>
          <p:cNvPr id="1026" name="Picture 2" descr="https://im2-tub-ru.yandex.net/i?id=8fe43cfb05977bd5b6045d7ea3589cb8&amp;n=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55" y="1880828"/>
            <a:ext cx="2326412" cy="32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74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429684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Брак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добровольный, равноправный союз мужчины и женщины, заключенный с соблюдением определённых правил с целью создания семьи, рождения детей, ведения общего хозяйства.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&amp;Ncy;&amp;iecy;&amp;dcy;&amp;vcy;&amp;icy;&amp;zhcy;&amp;icy;&amp;mcy;&amp;ocy;&amp;scy;&amp;tcy;&amp;softcy; &amp;vcy; &amp;Rcy;&amp;ocy;&amp;scy;&amp;scy;&amp;icy;&amp;icy;. &amp;Kcy;&amp;ucy;&amp;pcy;&amp;lcy;&amp;yucy;, &amp;pcy;&amp;rcy;&amp;ocy;&amp;dcy;&amp;acy;&amp;mcy; &amp;kcy;&amp;vcy;&amp;acy;&amp;rcy;&amp;tcy;&amp;icy;&amp;rcy;&amp;ucy;, &amp;kcy;&amp;ocy;&amp;mcy;&amp;ncy;&amp;acy;&amp;tcy;&amp;ucy;, &amp;ocy;&amp;fcy;&amp;icy;&amp;s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3084"/>
            <a:ext cx="5715040" cy="428628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7045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85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260648"/>
            <a:ext cx="835292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Условия вступления в брак и препятствия  к заключению брака</a:t>
            </a:r>
            <a:endParaRPr lang="ru-RU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95537" y="1397000"/>
          <a:ext cx="8352927" cy="5070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препятствия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3488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Брачный возраст – 18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лет;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наличии уважительных причин органы местного самоуправления могут снизить возраст до 16 , а в ряде субъектов РФ до 14 лет.</a:t>
                      </a:r>
                    </a:p>
                    <a:p>
                      <a:endParaRPr lang="ru-RU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заключения брака необходимы взаимное добровольное согласие мужчины и женщины, вступающих в брак.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Не допускается заключения брака между лицами, из которых хотя бы одно лицо уже состоит в другом зарегистрированном браке;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Близкими родственниками (родственниками по прямой восходящей и нисходящей линии (родителями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детьми, дедушкой, бабушкой и внуками), полнородными и не полнородными (имеющих  общих мать или отца) братьями и сестрами);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Усыновителями и усыновлёнными;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Лицами из которых хотя бы одно лицо признано судом недееспособным в следствии психического расстройства.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8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85500"/>
            <a:ext cx="6639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Личные и имущественные права супругов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539552" y="1397000"/>
          <a:ext cx="8352928" cy="4624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Личные права супругов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Имущественные права супругов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3448"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Свобода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каждого  из супругов в выборе рода занятий и профессии;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Свобода выбора мест пребывания и жительства;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Равенство в вопросах материнства и отцовства;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Равенство  в вопросах воспитания и образования детей;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Равенство  в решении других вопросов семьи;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Выбор супругами фамилии.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itchFamily="2" charset="2"/>
                        <a:buChar char="v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совместную собственность;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v"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личную собственность.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9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357166"/>
            <a:ext cx="741682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Брачный договор – соглашение лиц, вступающих в брак, или соглашение супругов, определяющее имущественные права и обязанности супругов в браке и (или) в случае его расторжения.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абличка 2"/>
          <p:cNvSpPr/>
          <p:nvPr/>
        </p:nvSpPr>
        <p:spPr>
          <a:xfrm>
            <a:off x="539552" y="1988840"/>
            <a:ext cx="2808312" cy="1656184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Заключение брачного договора – право, а не обязанность супругов.</a:t>
            </a:r>
            <a:endParaRPr lang="ru-RU" dirty="0"/>
          </a:p>
        </p:txBody>
      </p:sp>
      <p:sp>
        <p:nvSpPr>
          <p:cNvPr id="4" name="Табличка 3"/>
          <p:cNvSpPr/>
          <p:nvPr/>
        </p:nvSpPr>
        <p:spPr>
          <a:xfrm>
            <a:off x="3131840" y="3414228"/>
            <a:ext cx="3024336" cy="144016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Заключается в письменной форме  и подлежит нотариальному  удостоверению</a:t>
            </a:r>
            <a:endParaRPr lang="ru-RU" dirty="0"/>
          </a:p>
        </p:txBody>
      </p:sp>
      <p:sp>
        <p:nvSpPr>
          <p:cNvPr id="5" name="Табличка 4"/>
          <p:cNvSpPr/>
          <p:nvPr/>
        </p:nvSpPr>
        <p:spPr>
          <a:xfrm>
            <a:off x="6012160" y="2099656"/>
            <a:ext cx="2664296" cy="145796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Односторонний отказ от исполнения брачного договора не допускается</a:t>
            </a:r>
            <a:endParaRPr lang="ru-RU" dirty="0"/>
          </a:p>
        </p:txBody>
      </p:sp>
      <p:sp>
        <p:nvSpPr>
          <p:cNvPr id="6" name="Табличка 5"/>
          <p:cNvSpPr/>
          <p:nvPr/>
        </p:nvSpPr>
        <p:spPr>
          <a:xfrm>
            <a:off x="539552" y="4725144"/>
            <a:ext cx="2808312" cy="151216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может ограничивать правоспособность или дееспособность супругов.</a:t>
            </a:r>
            <a:endParaRPr lang="ru-RU" dirty="0"/>
          </a:p>
        </p:txBody>
      </p:sp>
      <p:sp>
        <p:nvSpPr>
          <p:cNvPr id="7" name="Табличка 6"/>
          <p:cNvSpPr/>
          <p:nvPr/>
        </p:nvSpPr>
        <p:spPr>
          <a:xfrm>
            <a:off x="6012160" y="4752927"/>
            <a:ext cx="2664296" cy="152694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Прекращается с момента расторжения брака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7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714356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Права и обязанности родителей: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42852"/>
          <a:ext cx="8643998" cy="6626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Права и обязанности родителей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Права и обязанности детей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608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Права родителей являются и их обязанностями;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Оба родителей в равной мере имеют права и несут обязанности в отношении своих детей;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При осуществлении родительских прав и обязанностей должны сочетаться интересы родителей и детей;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 Права родителей не бессрочны и заканчиваются с совершеннолетием ребёнка;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Право определять имя, отчество и фамилию ребёнка, а также местожительство;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Обязанность защищать права и интересы ребёнка.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Право на имя и гражданство;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Право жить и воспитываться в семье;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Право на общение с родителями и другими родственниками;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В отдельных случаях мнение ребёнка, достигшего 10- летнего возраста, имеет правовое значение;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Право на защиту,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том числе и от родителей;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Право на содержание;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Право на заработанные им средства;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Право на совместное пользование с родителями имуществом;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Право на собственность;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Обязаны заботиться о родителях.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24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1763688" y="234634"/>
            <a:ext cx="5519737" cy="7921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трудовое право</a:t>
            </a:r>
            <a:r>
              <a:rPr lang="en-US" altLang="ru-RU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sz="3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5" r="15245"/>
          <a:stretch>
            <a:fillRect/>
          </a:stretch>
        </p:blipFill>
        <p:spPr>
          <a:xfrm>
            <a:off x="251520" y="1412776"/>
            <a:ext cx="3614886" cy="3464931"/>
          </a:xfrm>
          <a:prstGeom prst="roundRect">
            <a:avLst>
              <a:gd name="adj" fmla="val 7318"/>
            </a:avLst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55977" y="1052735"/>
            <a:ext cx="4680074" cy="5625405"/>
          </a:xfrm>
        </p:spPr>
        <p:txBody>
          <a:bodyPr>
            <a:normAutofit/>
          </a:bodyPr>
          <a:lstStyle/>
          <a:p>
            <a:pPr indent="361950" algn="just">
              <a:lnSpc>
                <a:spcPct val="100000"/>
              </a:lnSpc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право – это совокупность правил и законов, действующих в трудовой сфере человеческой жизни.</a:t>
            </a:r>
          </a:p>
          <a:p>
            <a:pPr indent="361950" algn="just">
              <a:lnSpc>
                <a:spcPct val="100000"/>
              </a:lnSpc>
              <a:defRPr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>
              <a:lnSpc>
                <a:spcPct val="100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– это отрасль права, которая регулирует общественные отношения по применению труда на предприятиях и в организациях.</a:t>
            </a:r>
          </a:p>
          <a:p>
            <a:pPr indent="361950" algn="just">
              <a:lnSpc>
                <a:spcPct val="100000"/>
              </a:lnSpc>
              <a:defRPr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>
              <a:lnSpc>
                <a:spcPct val="100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регулирует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возникают в процессе труда между работником и работодателем. Трудовое право регламентирует поведения участников труда.</a:t>
            </a:r>
          </a:p>
          <a:p>
            <a:pPr>
              <a:lnSpc>
                <a:spcPct val="100000"/>
              </a:lnSpc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89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140200" y="115888"/>
            <a:ext cx="5003800" cy="5762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altLang="ru-RU" sz="3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правоотношения</a:t>
            </a:r>
            <a:endParaRPr lang="ru-RU" altLang="ru-RU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9" r="10489"/>
          <a:stretch>
            <a:fillRect/>
          </a:stretch>
        </p:blipFill>
        <p:spPr>
          <a:xfrm>
            <a:off x="1115616" y="1340768"/>
            <a:ext cx="3999309" cy="3795713"/>
          </a:xfrm>
          <a:prstGeom prst="roundRect">
            <a:avLst>
              <a:gd name="adj" fmla="val 26304"/>
            </a:avLst>
          </a:prstGeom>
        </p:spPr>
      </p:pic>
      <p:sp>
        <p:nvSpPr>
          <p:cNvPr id="14340" name="Текст 3"/>
          <p:cNvSpPr>
            <a:spLocks noGrp="1"/>
          </p:cNvSpPr>
          <p:nvPr>
            <p:ph type="body" sz="half" idx="2"/>
          </p:nvPr>
        </p:nvSpPr>
        <p:spPr>
          <a:xfrm>
            <a:off x="5435600" y="908050"/>
            <a:ext cx="3708400" cy="47529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7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общественно-правовые отношения, возникающие в процессе труда между работодателем или организацией и работником.</a:t>
            </a:r>
          </a:p>
        </p:txBody>
      </p:sp>
    </p:spTree>
    <p:extLst>
      <p:ext uri="{BB962C8B-B14F-4D97-AF65-F5344CB8AC3E}">
        <p14:creationId xmlns:p14="http://schemas.microsoft.com/office/powerpoint/2010/main" val="93041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3635375" y="188913"/>
            <a:ext cx="5508625" cy="71913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altLang="ru-RU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трудового права:</a:t>
            </a:r>
          </a:p>
        </p:txBody>
      </p:sp>
      <p:sp>
        <p:nvSpPr>
          <p:cNvPr id="15363" name="Текст 3"/>
          <p:cNvSpPr>
            <a:spLocks noGrp="1"/>
          </p:cNvSpPr>
          <p:nvPr>
            <p:ph type="body" sz="half" idx="2"/>
          </p:nvPr>
        </p:nvSpPr>
        <p:spPr>
          <a:xfrm>
            <a:off x="5435600" y="981075"/>
            <a:ext cx="3708400" cy="45989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Конституция РФ;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Трудовой кодекс РФ;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Федеральные законы;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Указы Президента РФ;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Постановления  Правительства;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Правила внутреннего трудового распорядка.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8" r="11008"/>
          <a:stretch>
            <a:fillRect/>
          </a:stretch>
        </p:blipFill>
        <p:spPr>
          <a:xfrm>
            <a:off x="899592" y="1397605"/>
            <a:ext cx="4201715" cy="4040981"/>
          </a:xfrm>
          <a:prstGeom prst="roundRect">
            <a:avLst>
              <a:gd name="adj" fmla="val 27892"/>
            </a:avLst>
          </a:prstGeom>
        </p:spPr>
      </p:pic>
    </p:spTree>
    <p:extLst>
      <p:ext uri="{BB962C8B-B14F-4D97-AF65-F5344CB8AC3E}">
        <p14:creationId xmlns:p14="http://schemas.microsoft.com/office/powerpoint/2010/main" val="38084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2700338" y="44450"/>
            <a:ext cx="6443662" cy="8636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altLang="ru-RU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трудовых отношений: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r="14852"/>
          <a:stretch>
            <a:fillRect/>
          </a:stretch>
        </p:blipFill>
        <p:spPr>
          <a:xfrm>
            <a:off x="1043608" y="1340768"/>
            <a:ext cx="3960019" cy="3752850"/>
          </a:xfrm>
          <a:prstGeom prst="roundRect">
            <a:avLst>
              <a:gd name="adj" fmla="val 35281"/>
            </a:avLst>
          </a:prstGeom>
        </p:spPr>
      </p:pic>
      <p:sp>
        <p:nvSpPr>
          <p:cNvPr id="16388" name="Текст 3"/>
          <p:cNvSpPr>
            <a:spLocks noGrp="1"/>
          </p:cNvSpPr>
          <p:nvPr>
            <p:ph type="body" sz="half" idx="2"/>
          </p:nvPr>
        </p:nvSpPr>
        <p:spPr>
          <a:xfrm>
            <a:off x="5364163" y="981075"/>
            <a:ext cx="3600450" cy="4608513"/>
          </a:xfrm>
        </p:spPr>
        <p:txBody>
          <a:bodyPr/>
          <a:lstStyle/>
          <a:p>
            <a:pPr indent="271463" algn="just">
              <a:lnSpc>
                <a:spcPct val="100000"/>
              </a:lnSpc>
              <a:spcBef>
                <a:spcPct val="0"/>
              </a:spcBef>
              <a:tabLst>
                <a:tab pos="180975" algn="l"/>
              </a:tabLst>
            </a:pPr>
            <a:r>
              <a:rPr lang="ru-RU" altLang="ru-RU" sz="2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</a:t>
            </a:r>
            <a:r>
              <a:rPr lang="ru-RU" altLang="ru-RU" sz="2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лицо, вступившие в трудовые правоотношения с ра</a:t>
            </a:r>
            <a:r>
              <a:rPr lang="en-US" altLang="ru-RU" sz="2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ботодателем.</a:t>
            </a:r>
          </a:p>
          <a:p>
            <a:pPr indent="271463" algn="just">
              <a:lnSpc>
                <a:spcPct val="100000"/>
              </a:lnSpc>
              <a:spcBef>
                <a:spcPct val="0"/>
              </a:spcBef>
              <a:tabLst>
                <a:tab pos="180975" algn="l"/>
              </a:tabLst>
            </a:pPr>
            <a:endParaRPr lang="ru-RU" altLang="ru-RU" sz="26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1463" algn="just">
              <a:lnSpc>
                <a:spcPct val="100000"/>
              </a:lnSpc>
              <a:spcBef>
                <a:spcPct val="0"/>
              </a:spcBef>
              <a:tabLst>
                <a:tab pos="180975" algn="l"/>
              </a:tabLst>
            </a:pPr>
            <a:r>
              <a:rPr lang="ru-RU" altLang="ru-RU" sz="2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</a:t>
            </a:r>
            <a:r>
              <a:rPr lang="ru-RU" altLang="ru-RU" sz="2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лицо, либо предприятие или организация, вступив</a:t>
            </a:r>
            <a:r>
              <a:rPr lang="en-US" altLang="ru-RU" sz="2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шее в трудовые отношения с работни</a:t>
            </a:r>
            <a:r>
              <a:rPr lang="en-US" altLang="ru-RU" sz="2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ком.</a:t>
            </a:r>
          </a:p>
        </p:txBody>
      </p:sp>
    </p:spTree>
    <p:extLst>
      <p:ext uri="{BB962C8B-B14F-4D97-AF65-F5344CB8AC3E}">
        <p14:creationId xmlns:p14="http://schemas.microsoft.com/office/powerpoint/2010/main" val="29793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648"/>
            <a:ext cx="8497639" cy="6213304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altLang="ru-RU" dirty="0"/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250825" y="1557338"/>
            <a:ext cx="8642350" cy="3816350"/>
            <a:chOff x="864" y="11664"/>
            <a:chExt cx="10512" cy="2880"/>
          </a:xfrm>
        </p:grpSpPr>
        <p:grpSp>
          <p:nvGrpSpPr>
            <p:cNvPr id="15366" name="Group 6"/>
            <p:cNvGrpSpPr>
              <a:grpSpLocks/>
            </p:cNvGrpSpPr>
            <p:nvPr/>
          </p:nvGrpSpPr>
          <p:grpSpPr bwMode="auto">
            <a:xfrm>
              <a:off x="864" y="11664"/>
              <a:ext cx="10512" cy="2880"/>
              <a:chOff x="864" y="11664"/>
              <a:chExt cx="10512" cy="2880"/>
            </a:xfrm>
          </p:grpSpPr>
          <p:sp>
            <p:nvSpPr>
              <p:cNvPr id="15367" name="Text Box 7"/>
              <p:cNvSpPr txBox="1">
                <a:spLocks noChangeArrowheads="1"/>
              </p:cNvSpPr>
              <p:nvPr/>
            </p:nvSpPr>
            <p:spPr bwMode="auto">
              <a:xfrm>
                <a:off x="2016" y="11664"/>
                <a:ext cx="7776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80000"/>
                  </a:lnSpc>
                </a:pPr>
                <a:r>
                  <a:rPr lang="ru-RU" altLang="ru-RU" sz="2800" b="1">
                    <a:latin typeface="Times New Roman" panose="02020603050405020304" pitchFamily="18" charset="0"/>
                  </a:rPr>
                  <a:t>Субъекты  гражданского  правоотношения</a:t>
                </a:r>
                <a:endParaRPr lang="ru-RU" altLang="ru-RU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68" name="Line 8"/>
              <p:cNvSpPr>
                <a:spLocks noChangeShapeType="1"/>
              </p:cNvSpPr>
              <p:nvPr/>
            </p:nvSpPr>
            <p:spPr bwMode="auto">
              <a:xfrm>
                <a:off x="2451" y="12674"/>
                <a:ext cx="705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9" name="Line 9"/>
              <p:cNvSpPr>
                <a:spLocks noChangeShapeType="1"/>
              </p:cNvSpPr>
              <p:nvPr/>
            </p:nvSpPr>
            <p:spPr bwMode="auto">
              <a:xfrm>
                <a:off x="2448" y="12672"/>
                <a:ext cx="0" cy="28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0" name="Line 10"/>
              <p:cNvSpPr>
                <a:spLocks noChangeShapeType="1"/>
              </p:cNvSpPr>
              <p:nvPr/>
            </p:nvSpPr>
            <p:spPr bwMode="auto">
              <a:xfrm>
                <a:off x="9504" y="126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5371" name="Group 11"/>
              <p:cNvGrpSpPr>
                <a:grpSpLocks/>
              </p:cNvGrpSpPr>
              <p:nvPr/>
            </p:nvGrpSpPr>
            <p:grpSpPr bwMode="auto">
              <a:xfrm>
                <a:off x="864" y="12960"/>
                <a:ext cx="10512" cy="1584"/>
                <a:chOff x="1152" y="15168"/>
                <a:chExt cx="10512" cy="1584"/>
              </a:xfrm>
            </p:grpSpPr>
            <p:sp>
              <p:nvSpPr>
                <p:cNvPr id="1537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152" y="15168"/>
                  <a:ext cx="2304" cy="1584"/>
                </a:xfrm>
                <a:prstGeom prst="rect">
                  <a:avLst/>
                </a:prstGeom>
                <a:solidFill>
                  <a:schemeClr val="tx2">
                    <a:alpha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altLang="ru-RU" sz="2400" b="1">
                      <a:latin typeface="Times New Roman" panose="02020603050405020304" pitchFamily="18" charset="0"/>
                    </a:rPr>
                    <a:t>Граждане (</a:t>
                  </a:r>
                  <a:r>
                    <a:rPr lang="ru-RU" altLang="ru-RU" sz="2200" b="1">
                      <a:latin typeface="Times New Roman" panose="02020603050405020304" pitchFamily="18" charset="0"/>
                    </a:rPr>
                    <a:t>физические</a:t>
                  </a:r>
                  <a:r>
                    <a:rPr lang="ru-RU" altLang="ru-RU" sz="2400" b="1">
                      <a:latin typeface="Times New Roman" panose="02020603050405020304" pitchFamily="18" charset="0"/>
                    </a:rPr>
                    <a:t> лица)</a:t>
                  </a:r>
                  <a:endParaRPr lang="ru-RU" altLang="ru-RU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7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744" y="15168"/>
                  <a:ext cx="2448" cy="1584"/>
                </a:xfrm>
                <a:prstGeom prst="rect">
                  <a:avLst/>
                </a:prstGeom>
                <a:solidFill>
                  <a:schemeClr val="accent1">
                    <a:alpha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altLang="ru-RU" sz="2200" b="1">
                      <a:latin typeface="Times New Roman" panose="02020603050405020304" pitchFamily="18" charset="0"/>
                    </a:rPr>
                    <a:t>Юридические </a:t>
                  </a:r>
                  <a:r>
                    <a:rPr lang="ru-RU" altLang="ru-RU" sz="2400" b="1">
                      <a:latin typeface="Times New Roman" panose="02020603050405020304" pitchFamily="18" charset="0"/>
                    </a:rPr>
                    <a:t>лица</a:t>
                  </a:r>
                  <a:endParaRPr lang="ru-RU" altLang="ru-RU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7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6480" y="15168"/>
                  <a:ext cx="2448" cy="1584"/>
                </a:xfrm>
                <a:prstGeom prst="rect">
                  <a:avLst/>
                </a:prstGeom>
                <a:solidFill>
                  <a:schemeClr val="accent1">
                    <a:alpha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altLang="ru-RU" sz="2400" b="1">
                      <a:latin typeface="Times New Roman" panose="02020603050405020304" pitchFamily="18" charset="0"/>
                    </a:rPr>
                    <a:t>Государство (Российская Федерация и субъекты РФ)</a:t>
                  </a:r>
                  <a:endParaRPr lang="ru-RU" altLang="ru-RU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7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9216" y="15168"/>
                  <a:ext cx="2448" cy="1584"/>
                </a:xfrm>
                <a:prstGeom prst="rect">
                  <a:avLst/>
                </a:prstGeom>
                <a:solidFill>
                  <a:schemeClr val="accent1">
                    <a:alpha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altLang="ru-RU" sz="2400" b="1">
                      <a:latin typeface="Times New Roman" panose="02020603050405020304" pitchFamily="18" charset="0"/>
                    </a:rPr>
                    <a:t>Муниципаль-ные образования</a:t>
                  </a:r>
                  <a:endParaRPr lang="ru-RU" altLang="ru-RU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376" name="Line 16"/>
              <p:cNvSpPr>
                <a:spLocks noChangeShapeType="1"/>
              </p:cNvSpPr>
              <p:nvPr/>
            </p:nvSpPr>
            <p:spPr bwMode="auto">
              <a:xfrm>
                <a:off x="4752" y="126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7" name="Line 17"/>
              <p:cNvSpPr>
                <a:spLocks noChangeShapeType="1"/>
              </p:cNvSpPr>
              <p:nvPr/>
            </p:nvSpPr>
            <p:spPr bwMode="auto">
              <a:xfrm>
                <a:off x="7488" y="126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78" name="Line 18"/>
            <p:cNvSpPr>
              <a:spLocks noChangeShapeType="1"/>
            </p:cNvSpPr>
            <p:nvPr/>
          </p:nvSpPr>
          <p:spPr bwMode="auto">
            <a:xfrm>
              <a:off x="6048" y="12243"/>
              <a:ext cx="0" cy="43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80" name="WordArt 20"/>
          <p:cNvSpPr>
            <a:spLocks noChangeArrowheads="1" noChangeShapeType="1" noTextEdit="1"/>
          </p:cNvSpPr>
          <p:nvPr/>
        </p:nvSpPr>
        <p:spPr bwMode="auto">
          <a:xfrm>
            <a:off x="4427538" y="5084763"/>
            <a:ext cx="431800" cy="5032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70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125538"/>
            <a:ext cx="7923213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6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684213" y="260350"/>
            <a:ext cx="8459787" cy="6477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altLang="ru-RU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предъявляемые  </a:t>
            </a:r>
            <a:r>
              <a:rPr lang="en-US" altLang="ru-RU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приеме на работу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r="11267"/>
          <a:stretch>
            <a:fillRect/>
          </a:stretch>
        </p:blipFill>
        <p:spPr>
          <a:xfrm>
            <a:off x="899592" y="1340768"/>
            <a:ext cx="4075510" cy="3945731"/>
          </a:xfrm>
          <a:prstGeom prst="roundRect">
            <a:avLst>
              <a:gd name="adj" fmla="val 43461"/>
            </a:avLst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2725" y="981075"/>
            <a:ext cx="3575050" cy="463867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Паспорт;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книжка;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Страховое свидетельство государственного пенсионного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 (СНИЛС);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воинского учета для военнообязанных и тех, кто подлежит призыву;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Санитарную книжку.</a:t>
            </a:r>
          </a:p>
          <a:p>
            <a:pPr marL="214313" indent="-214313">
              <a:buFontTx/>
              <a:buChar char="-"/>
              <a:defRPr/>
            </a:pP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912"/>
            <a:ext cx="8388424" cy="7191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трудового договора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Текст 3"/>
          <p:cNvSpPr>
            <a:spLocks noGrp="1"/>
          </p:cNvSpPr>
          <p:nvPr>
            <p:ph type="body" sz="half" idx="2"/>
          </p:nvPr>
        </p:nvSpPr>
        <p:spPr>
          <a:xfrm>
            <a:off x="4860032" y="908051"/>
            <a:ext cx="3816424" cy="5473277"/>
          </a:xfrm>
        </p:spPr>
        <p:txBody>
          <a:bodyPr/>
          <a:lstStyle/>
          <a:p>
            <a:pPr indent="180975"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работником и работодателем </a:t>
            </a:r>
            <a:r>
              <a:rPr lang="ru-RU" alt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</a:t>
            </a:r>
            <a:r>
              <a:rPr lang="en-US" alt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чается трудовой </a:t>
            </a:r>
            <a:r>
              <a:rPr lang="ru-RU" alt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</a:t>
            </a:r>
            <a:r>
              <a:rPr lang="en-US" alt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вор. Он заключается в письменной форме и является соглашением, по которому работник обязан выполнять </a:t>
            </a:r>
            <a:r>
              <a:rPr lang="ru-RU" alt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</a:t>
            </a:r>
            <a:r>
              <a:rPr lang="en-US" alt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ту, подчиняться </a:t>
            </a:r>
            <a:r>
              <a:rPr lang="ru-RU" alt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</a:t>
            </a:r>
            <a:r>
              <a:rPr lang="en-US" alt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реннему</a:t>
            </a:r>
            <a:r>
              <a:rPr lang="ru-RU" alt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трудовому рас</a:t>
            </a:r>
            <a:r>
              <a:rPr lang="en-US" alt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порядку, а работодатель обязан выплачивать заработную плату.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4" r="12704"/>
          <a:stretch>
            <a:fillRect/>
          </a:stretch>
        </p:blipFill>
        <p:spPr>
          <a:xfrm>
            <a:off x="395536" y="1628800"/>
            <a:ext cx="4202374" cy="3888432"/>
          </a:xfrm>
          <a:prstGeom prst="roundRect">
            <a:avLst>
              <a:gd name="adj" fmla="val 1226"/>
            </a:avLst>
          </a:prstGeom>
        </p:spPr>
      </p:pic>
    </p:spTree>
    <p:extLst>
      <p:ext uri="{BB962C8B-B14F-4D97-AF65-F5344CB8AC3E}">
        <p14:creationId xmlns:p14="http://schemas.microsoft.com/office/powerpoint/2010/main" val="2614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0" r="12510"/>
          <a:stretch>
            <a:fillRect/>
          </a:stretch>
        </p:blipFill>
        <p:spPr>
          <a:xfrm>
            <a:off x="1115616" y="1412776"/>
            <a:ext cx="3600400" cy="36014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7" y="404664"/>
            <a:ext cx="3888431" cy="626469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трудового договора:</a:t>
            </a:r>
          </a:p>
          <a:p>
            <a:pPr algn="just">
              <a:lnSpc>
                <a:spcPct val="10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Бессрочный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договор;</a:t>
            </a:r>
          </a:p>
          <a:p>
            <a:pPr algn="just">
              <a:lnSpc>
                <a:spcPct val="10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Срочный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договор (на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срок, не более 5 лет);</a:t>
            </a:r>
          </a:p>
          <a:p>
            <a:pPr algn="just">
              <a:lnSpc>
                <a:spcPct val="10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выполнения работы.</a:t>
            </a:r>
          </a:p>
          <a:p>
            <a:pPr indent="180975" algn="just">
              <a:lnSpc>
                <a:spcPct val="100000"/>
              </a:lnSpc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закон позволяет устанавливать для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испытательный срок (до 3 месяцев).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5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4211638" y="188913"/>
            <a:ext cx="4589462" cy="50323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altLang="ru-RU" sz="2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несовершеннолетних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" b="982"/>
          <a:stretch>
            <a:fillRect/>
          </a:stretch>
        </p:blipFill>
        <p:spPr>
          <a:xfrm>
            <a:off x="365523" y="1219200"/>
            <a:ext cx="3517106" cy="3448050"/>
          </a:xfrm>
        </p:spPr>
      </p:pic>
      <p:sp>
        <p:nvSpPr>
          <p:cNvPr id="21508" name="Текст 3"/>
          <p:cNvSpPr>
            <a:spLocks noGrp="1"/>
          </p:cNvSpPr>
          <p:nvPr>
            <p:ph type="body" sz="half" idx="2"/>
          </p:nvPr>
        </p:nvSpPr>
        <p:spPr>
          <a:xfrm>
            <a:off x="4067944" y="908720"/>
            <a:ext cx="4503167" cy="5625554"/>
          </a:xfrm>
        </p:spPr>
        <p:txBody>
          <a:bodyPr/>
          <a:lstStyle/>
          <a:p>
            <a:pPr indent="180975" algn="just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ребенка защищает не только Семейное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законода-тельство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и Трудовой кодекс.</a:t>
            </a:r>
          </a:p>
          <a:p>
            <a:pPr indent="180975" algn="just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ра­боту принимаются граждане, достиг­шие 16 лет. Для выполнения легкого труда, не причиняющего вреда здоро­вью и не нарушающего процесса обу­чения, с согласия родителей (усынови­телей, попечителей) допускается прием на работу лиц, достигших воз­раста 14 лет.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defRPr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8702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 r="9646"/>
          <a:stretch>
            <a:fillRect/>
          </a:stretch>
        </p:blipFill>
        <p:spPr>
          <a:xfrm>
            <a:off x="539552" y="692696"/>
            <a:ext cx="2873052" cy="28083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63888" y="188640"/>
            <a:ext cx="5184576" cy="61926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Запреты на отдельные виды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ра­бот</a:t>
            </a:r>
          </a:p>
          <a:p>
            <a:pPr indent="180975" algn="just">
              <a:lnSpc>
                <a:spcPct val="100000"/>
              </a:lnSpc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Руководствуясь заботой о сохране­нии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несовершеннолетних, за­кон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на применение их труда 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видах работ. К ним относятся:</a:t>
            </a:r>
          </a:p>
          <a:p>
            <a:pPr indent="180975" algn="just">
              <a:lnSpc>
                <a:spcPct val="100000"/>
              </a:lnSpc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тяжелые работы (например,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погрузочно-разгрузочные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работы);</a:t>
            </a:r>
          </a:p>
          <a:p>
            <a:pPr indent="180975" algn="just">
              <a:lnSpc>
                <a:spcPct val="100000"/>
              </a:lnSpc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работы (например, ра­боты в литейном цехе);</a:t>
            </a:r>
          </a:p>
          <a:p>
            <a:pPr indent="180975" algn="just">
              <a:lnSpc>
                <a:spcPct val="100000"/>
              </a:lnSpc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работы (например, ра­боты с химикатами);</a:t>
            </a:r>
          </a:p>
          <a:p>
            <a:pPr indent="180975" algn="just">
              <a:lnSpc>
                <a:spcPct val="100000"/>
              </a:lnSpc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подземные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(например, ра­боты в шахте, в метро);</a:t>
            </a:r>
          </a:p>
          <a:p>
            <a:pPr indent="180975" algn="just">
              <a:lnSpc>
                <a:spcPct val="100000"/>
              </a:lnSpc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ночные работы;</a:t>
            </a:r>
          </a:p>
          <a:p>
            <a:pPr indent="180975" algn="just">
              <a:lnSpc>
                <a:spcPct val="100000"/>
              </a:lnSpc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сверхурочные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работы;</a:t>
            </a:r>
          </a:p>
          <a:p>
            <a:pPr indent="180975" algn="just">
              <a:lnSpc>
                <a:spcPct val="100000"/>
              </a:lnSpc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работы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причиняющие вред нравственному развитию (в игорном 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ночных кабаре и клубах, в про­изводстве, перевозке и торговле спирт­ными напитками, табачными изделия­ми, наркотическими и токсическими препаратами);</a:t>
            </a:r>
          </a:p>
          <a:p>
            <a:pPr indent="180975" algn="just">
              <a:lnSpc>
                <a:spcPct val="100000"/>
              </a:lnSpc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связанные с полной ма­териальной ответственностью (напри­мер, кладовщики, кассиры, продавцы);</a:t>
            </a:r>
          </a:p>
          <a:p>
            <a:pPr indent="180975" algn="just">
              <a:lnSpc>
                <a:spcPct val="100000"/>
              </a:lnSpc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работы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выполняемые с длитель­ной отлучкой из места постоянного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defRPr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4" r="15064"/>
          <a:stretch>
            <a:fillRect/>
          </a:stretch>
        </p:blipFill>
        <p:spPr>
          <a:xfrm>
            <a:off x="395537" y="908721"/>
            <a:ext cx="3333666" cy="3168352"/>
          </a:xfrm>
        </p:spPr>
      </p:pic>
      <p:sp>
        <p:nvSpPr>
          <p:cNvPr id="23555" name="Текст 3"/>
          <p:cNvSpPr>
            <a:spLocks noGrp="1"/>
          </p:cNvSpPr>
          <p:nvPr>
            <p:ph type="body" sz="half" idx="2"/>
          </p:nvPr>
        </p:nvSpPr>
        <p:spPr>
          <a:xfrm>
            <a:off x="3729203" y="188640"/>
            <a:ext cx="4875245" cy="6552728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 труда для молодых рабочих</a:t>
            </a:r>
          </a:p>
          <a:p>
            <a:pPr indent="180975" algn="just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рабочих моло­же 18 лет нормы выработки устанав­ливаются исходя из норм выработки для взрослых рабочих, но пропорцио­нально их сокращенному рабочему времени: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для лиц до 16 лет — 24 часа в неделю, или 4 часа в день при шестидневной рабочей неделе;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для лиц от 16 до 18 лет —36 часов в неделю, т.е. 6 часов в день при шестидневной рабочей неделе. </a:t>
            </a:r>
          </a:p>
          <a:p>
            <a:pPr indent="180975" algn="just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взрос­лых рабочая неделя предполагает не более 40 часов или рабочий день не более 8 часов.</a:t>
            </a:r>
          </a:p>
          <a:p>
            <a:pPr>
              <a:spcBef>
                <a:spcPct val="0"/>
              </a:spcBef>
              <a:defRPr/>
            </a:pPr>
            <a:endParaRPr lang="ru-RU" alt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23445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 bwMode="auto">
          <a:xfrm>
            <a:off x="3059832" y="115889"/>
            <a:ext cx="6084168" cy="648816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Расторжение трудового договора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0" r="15210"/>
          <a:stretch>
            <a:fillRect/>
          </a:stretch>
        </p:blipFill>
        <p:spPr>
          <a:xfrm>
            <a:off x="323528" y="1124744"/>
            <a:ext cx="3083310" cy="28803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63889" y="980728"/>
            <a:ext cx="5112567" cy="5616923"/>
          </a:xfrm>
        </p:spPr>
        <p:txBody>
          <a:bodyPr>
            <a:normAutofit fontScale="92500"/>
          </a:bodyPr>
          <a:lstStyle/>
          <a:p>
            <a:pPr indent="180975" algn="just">
              <a:lnSpc>
                <a:spcPct val="100000"/>
              </a:lnSpc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собственному желанию работник может расторгнуть трудовой контракт с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-рацией, предупредив об этом работодателя письменно за две недели. Но если администрация не возражает, уволить могут и сразу при предъявлении заявления.</a:t>
            </a:r>
          </a:p>
          <a:p>
            <a:pPr indent="180975" algn="just">
              <a:lnSpc>
                <a:spcPct val="100000"/>
              </a:lnSpc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договор был срочным (например, на один год, а уйти надо через месяц), то уволиться можно только с разрешения администрации. </a:t>
            </a:r>
          </a:p>
          <a:p>
            <a:pPr indent="180975" algn="just">
              <a:lnSpc>
                <a:spcPct val="100000"/>
              </a:lnSpc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Уволить человека по желанию администрации нельзя. Уволить работника можно при следующих условиях:</a:t>
            </a:r>
          </a:p>
          <a:p>
            <a:pPr algn="just">
              <a:lnSpc>
                <a:spcPct val="100000"/>
              </a:lnSpc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сокращение штата сотрудников;</a:t>
            </a:r>
          </a:p>
          <a:p>
            <a:pPr algn="just">
              <a:lnSpc>
                <a:spcPct val="100000"/>
              </a:lnSpc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директор может уволить нерадивого работника.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810" y="188640"/>
            <a:ext cx="86846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 труда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работников подчинение правилам поведения, определенным в соответствии с Трудовым кодексом Российской Федерации, иными законами,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договором, соглашениями,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трудовым договором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локальными нормативными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2913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Подчинение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этим правилам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объективной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всякого коллективного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071"/>
            <a:ext cx="2952328" cy="219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17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79" y="332656"/>
            <a:ext cx="54177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трудовой распорядок представляет собой порядок взаимоотношений работодателя и работников, а также работников между собой. Он определяется правилами внутреннего трудового распорядка.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2996952"/>
            <a:ext cx="8496944" cy="3118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внутреннего трудового распорядка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нормативный акт организации, регламентирующий в соответствии с Трудовым кодексом и иными федеральными законами порядок приема и увольнения работников, основные права, обязанности и ответственность сторон трудового договора, режим работы, время отдыха, применяемые к работникам меры поощрения и взыскания, а также иные вопросы регулирования трудовых отношений в организации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5875"/>
            <a:ext cx="3033343" cy="230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07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042988" y="1700213"/>
            <a:ext cx="7058025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/>
              <a:t>Объект гражданских правоотношений</a:t>
            </a:r>
          </a:p>
        </p:txBody>
      </p:sp>
      <p:pic>
        <p:nvPicPr>
          <p:cNvPr id="16391" name="Picture 7" descr="BS0009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16338"/>
            <a:ext cx="1014413" cy="123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BS00125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24400"/>
            <a:ext cx="935038" cy="78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BD07274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860800"/>
            <a:ext cx="1727200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BL00300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581525"/>
            <a:ext cx="1727200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 descr="MP900430657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797425"/>
            <a:ext cx="800100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13" descr="j02991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292600"/>
            <a:ext cx="1100137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BS00599_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3573463"/>
            <a:ext cx="1239837" cy="145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9" name="Picture 15" descr="MC90044652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789363"/>
            <a:ext cx="1943100" cy="15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MC900232068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076700"/>
            <a:ext cx="931862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2" name="Line 18"/>
          <p:cNvSpPr>
            <a:spLocks noChangeShapeType="1"/>
          </p:cNvSpPr>
          <p:nvPr/>
        </p:nvSpPr>
        <p:spPr bwMode="auto">
          <a:xfrm flipH="1">
            <a:off x="1619250" y="2781300"/>
            <a:ext cx="295275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 flipH="1">
            <a:off x="3924300" y="2781300"/>
            <a:ext cx="64770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4572000" y="2781300"/>
            <a:ext cx="936625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4572000" y="2781300"/>
            <a:ext cx="2881313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77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7346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содержание правил внутреннего трудового распорядка, как правило, входят следующие разделы:</a:t>
            </a:r>
          </a:p>
          <a:p>
            <a:pPr marL="342900" lvl="0" indent="-342900">
              <a:buFont typeface="Calibri" panose="020F0502020204030204" pitchFamily="34" charset="0"/>
              <a:buChar char="—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и местонахождение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работодателя и его структурных подразделений (филиалов, представительств, отделов, цехов и т.п.);</a:t>
            </a:r>
          </a:p>
          <a:p>
            <a:pPr marL="342900" lvl="0" indent="-342900">
              <a:buFont typeface="Calibri" panose="020F0502020204030204" pitchFamily="34" charset="0"/>
              <a:buChar char="—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приема и увольнения работников;</a:t>
            </a:r>
          </a:p>
          <a:p>
            <a:pPr marL="342900" lvl="0" indent="-342900">
              <a:buFont typeface="Calibri" panose="020F0502020204030204" pitchFamily="34" charset="0"/>
              <a:buChar char="—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права и обязанности работников и работодателя;</a:t>
            </a:r>
          </a:p>
          <a:p>
            <a:pPr marL="342900" lvl="0" indent="-342900">
              <a:buFont typeface="Calibri" panose="020F0502020204030204" pitchFamily="34" charset="0"/>
              <a:buChar char="—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 и режим отдыха;</a:t>
            </a:r>
          </a:p>
          <a:p>
            <a:pPr marL="342900" lvl="0" indent="-342900">
              <a:buFont typeface="Calibri" panose="020F0502020204030204" pitchFamily="34" charset="0"/>
              <a:buChar char="—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нарушение трудовой дисциплины;</a:t>
            </a:r>
          </a:p>
          <a:p>
            <a:pPr marL="342900" lvl="0" indent="-342900">
              <a:buFont typeface="Calibri" panose="020F0502020204030204" pitchFamily="34" charset="0"/>
              <a:buChar char="—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привлечения работников к дисциплинарной ответственности;</a:t>
            </a:r>
          </a:p>
          <a:p>
            <a:pPr marL="342900" lvl="0" indent="-342900">
              <a:buFont typeface="Calibri" panose="020F0502020204030204" pitchFamily="34" charset="0"/>
              <a:buChar char="—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и порядок поощрения работников и др.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0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 ознакомить работника с правилами внутреннего трудового распорядка. В противном случае работник не может быть привлечен к дисциплинарной ответственности за их нарушение.</a:t>
            </a:r>
          </a:p>
        </p:txBody>
      </p:sp>
    </p:spTree>
    <p:extLst>
      <p:ext uri="{BB962C8B-B14F-4D97-AF65-F5344CB8AC3E}">
        <p14:creationId xmlns:p14="http://schemas.microsoft.com/office/powerpoint/2010/main" val="5069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171485" y="2708920"/>
            <a:ext cx="36084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трудовых заслуг работника, награждение, оказание общественного почета как отдельному работнику, так и всему трудовому коллективу за достигнутые успехи в труде.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1485" y="260649"/>
            <a:ext cx="8675085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обеспечения трудовой дисциплины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5" y="1916832"/>
            <a:ext cx="3096344" cy="58477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916832"/>
            <a:ext cx="4608512" cy="58477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принуждения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411760" y="1412776"/>
            <a:ext cx="74868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580112" y="1412776"/>
            <a:ext cx="648072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4139952" y="2708920"/>
            <a:ext cx="47066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приемов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средств воздействия на недобросовестных работников, выражающихся в применении к ним юридических санкций за неисполнение или ненадлежащее исполнение принятых на себя трудовых обязанностей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9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2649867" cy="24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780928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премии;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ценным подарком;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почетной грамотой;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к званию лучшего по профессии.</a:t>
            </a:r>
          </a:p>
          <a:p>
            <a:pPr indent="442913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трудовые заслуги перед обществом и государством работники могут быть представлены к государственным наградам.</a:t>
            </a:r>
          </a:p>
          <a:p>
            <a:pPr indent="442913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поощрениях заносятся в трудовую книжку работника.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44624"/>
            <a:ext cx="5760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 для применения мер поощрения является добросовестное исполнение работниками своих трудовых обязанностей.</a:t>
            </a:r>
          </a:p>
          <a:p>
            <a:pPr indent="442913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 РФ предусматривает следующие виды поощрения за добросовестный труд:</a:t>
            </a:r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8244408" y="6237312"/>
            <a:ext cx="504056" cy="3292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1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424936" cy="680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мер принуждения, применяемых в связи с нарушением трудовой дисциплины, выступают, как правило, меры дисциплинарной ответственности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2913"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Дисциплинарная ответственность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юридическая ответственность по нормам трудового права, наступающая за нарушение трудовой дисциплины и выражающаяся в наложении на работника, совершившего дисциплинарный проступок, дисциплинарного взыскания. Основанием наступления дисциплинарной ответственности является совершение работником дисциплинарного проступка.</a:t>
            </a:r>
          </a:p>
          <a:p>
            <a:pPr indent="442913" algn="just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Дисциплинарный проступок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неисполнение или ненадлежащее исполнение работником по его вине возложенных на него трудовых обязанностей. Примерами дисциплинарных проступков могут быть брак в работе, опоздание или преждевременный уход с работы, нарушение правил охраны труда, неисполнение приказов и распоряжений должностных лиц администрации работодателя и др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9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916832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специальная </a:t>
            </a:r>
            <a:r>
              <a:rPr lang="ru-RU" sz="2400" b="1" dirty="0"/>
              <a:t>дисциплинарная </a:t>
            </a:r>
            <a:r>
              <a:rPr lang="ru-RU" sz="2400" dirty="0"/>
              <a:t>ответственность (ответственность, которая наступает в соответствии с федеральными законами, уставами и положениями о дисциплине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625" y="409278"/>
            <a:ext cx="8295412" cy="707886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Дисциплинарная 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16832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общая дисциплинарная </a:t>
            </a:r>
            <a:r>
              <a:rPr lang="ru-RU" sz="2400" dirty="0"/>
              <a:t>ответственность (ответственность по правилам внутреннего трудового распорядка)</a:t>
            </a:r>
          </a:p>
        </p:txBody>
      </p:sp>
      <p:cxnSp>
        <p:nvCxnSpPr>
          <p:cNvPr id="6" name="Прямая со стрелкой 5"/>
          <p:cNvCxnSpPr>
            <a:endCxn id="4" idx="0"/>
          </p:cNvCxnSpPr>
          <p:nvPr/>
        </p:nvCxnSpPr>
        <p:spPr>
          <a:xfrm flipH="1">
            <a:off x="2195736" y="1117164"/>
            <a:ext cx="1152128" cy="79966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724128" y="1117164"/>
            <a:ext cx="1224136" cy="79966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55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44624"/>
            <a:ext cx="51125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дисциплинарных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взысканий</a:t>
            </a: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совершение дисциплинарного проступка, т. е. неисполнение или ненадлежащее исполнение работником по его вине возложенных на него трудовых обязанностей, работодатель имеет право применить следующие дисциплинарные взыскания:</a:t>
            </a:r>
          </a:p>
          <a:p>
            <a:pPr marL="342900" lvl="0" indent="-342900">
              <a:buFont typeface="Calibri" panose="020F0502020204030204" pitchFamily="34" charset="0"/>
              <a:buChar char="–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замечание;</a:t>
            </a:r>
          </a:p>
          <a:p>
            <a:pPr marL="342900" lvl="0" indent="-342900">
              <a:buFont typeface="Calibri" panose="020F0502020204030204" pitchFamily="34" charset="0"/>
              <a:buChar char="–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выговор;</a:t>
            </a:r>
          </a:p>
          <a:p>
            <a:pPr marL="342900" lvl="0" indent="-342900">
              <a:buFont typeface="Calibri" panose="020F0502020204030204" pitchFamily="34" charset="0"/>
              <a:buChar char="–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увольнение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соответствующим основаниям.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84785"/>
            <a:ext cx="320585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27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2806"/>
            <a:ext cx="878497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такого дисциплинарного взыскания, как увольнение, возможно в следующих случаях:</a:t>
            </a:r>
          </a:p>
          <a:p>
            <a:pPr marL="342900" lvl="0" indent="-342900">
              <a:buFont typeface="Calibri" panose="020F0502020204030204" pitchFamily="34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неоднократного неисполнения работником без уважительных причин трудовых обязанностей, если он имеет дисциплинарное взыскание;</a:t>
            </a:r>
          </a:p>
          <a:p>
            <a:pPr marL="342900" lvl="0" indent="-342900">
              <a:buFont typeface="Calibri" panose="020F0502020204030204" pitchFamily="34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однократного грубого нарушения работником трудовых обязанностей:</a:t>
            </a:r>
          </a:p>
          <a:p>
            <a:pPr marL="342900" lvl="0" indent="-342900">
              <a:buFont typeface="Calibri" panose="020F0502020204030204" pitchFamily="34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прогула (отсутствия на рабочем месте без уважительных причин более четырех часов подряд в течение рабочего дня);</a:t>
            </a:r>
          </a:p>
          <a:p>
            <a:pPr marL="342900" lvl="0" indent="-342900">
              <a:buFont typeface="Calibri" panose="020F0502020204030204" pitchFamily="34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появления на работе в состоянии алкогольного, наркотического и иного токсического опьянения;</a:t>
            </a:r>
          </a:p>
          <a:p>
            <a:pPr marL="342900" lvl="0" indent="-342900">
              <a:buFont typeface="Calibri" panose="020F0502020204030204" pitchFamily="34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разглашения охраняемой законом тайны (государственной, коммерческой, служебной и иной), ставшей известной работнику в связи с исполнением им трудовых обязанностей;</a:t>
            </a:r>
          </a:p>
          <a:p>
            <a:pPr marL="342900" lvl="0" indent="-342900">
              <a:buFont typeface="Calibri" panose="020F0502020204030204" pitchFamily="34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совершения по месту работы хищения (в том числе мелкого) чужого имущества, растраты, умышленного его уничтожения или повреждения, установленных вступившим в законную силу приговором суда или постановлением органа, уполномоченного на применение административных взысканий;</a:t>
            </a:r>
          </a:p>
          <a:p>
            <a:pPr marL="342900" lvl="0" indent="-342900">
              <a:buFont typeface="Calibri" panose="020F0502020204030204" pitchFamily="34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работником требований по охране труда, если это нарушение повлекло за собой тяжкие последствия (несчастный случай на производстве, авария, катастрофа) либо заведомо создавало угрозу наступления таких последствий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496944" cy="597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привлечения работника к дисциплинарной ответственности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2913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дисциплинарный проступок имел место, то факт нарушения работником трудовой дисциплины должен быть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зафиксирован в письменном виде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этого работодателем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акт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нарушении трудовой дисциплины.</a:t>
            </a:r>
          </a:p>
          <a:p>
            <a:pPr indent="442913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применения дисциплинарного взыскания работодатель должен затребовать от работника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в письменной форме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(как правило, составляется в форме объяснительной записки). В объяснительной записке работник указывает причины (мотивы) нарушения трудовой дисциплины. Указанные им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подлежат объективной проверке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2913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отказа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 дать указанное объяснение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соответствующий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2913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Дисциплинарное взыскание применяется </a:t>
            </a:r>
            <a:r>
              <a:rPr lang="ru-RU" sz="2400" u="sng" dirty="0"/>
              <a:t>не позднее одного месяца со дня обнаружения </a:t>
            </a:r>
            <a:r>
              <a:rPr lang="ru-RU" sz="2400" u="sng" dirty="0" smtClean="0"/>
              <a:t>проступка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Дисциплинарное взыскание не может быть применено позднее шести месяцев со дня совершения проступка, а по результатам ревизии, проверки финансово-хозяйственной деятельности или аудиторской проверки — позднее двух лет со дня его совершения. В указанные сроки не включается время производства по уголовному делу.</a:t>
            </a:r>
          </a:p>
          <a:p>
            <a:r>
              <a:rPr lang="ru-RU" sz="2400" dirty="0"/>
              <a:t>За каждый дисциплинарный проступок может быть применено только одно дисциплинарное взыскание.</a:t>
            </a:r>
          </a:p>
          <a:p>
            <a:r>
              <a:rPr lang="ru-RU" sz="2400" u="sng" dirty="0"/>
              <a:t>Налагать дисциплинарное взыскание </a:t>
            </a:r>
            <a:r>
              <a:rPr lang="ru-RU" sz="2400" dirty="0"/>
              <a:t>имеет право только </a:t>
            </a:r>
            <a:r>
              <a:rPr lang="ru-RU" sz="2400" u="sng" dirty="0"/>
              <a:t>руководитель организации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21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476672"/>
            <a:ext cx="61685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(распоряжение) работодателя о применении дисциплинарного взыскания объявляется работнику под расписку в течение трех рабочих дней со дня его издания. В случае отказа работника подписать указанный приказ (распоряжение) составляется соответствующий акт.</a:t>
            </a:r>
          </a:p>
          <a:p>
            <a:pPr indent="442913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Дисциплинарные взыскания в трудовую книжку не заносятся. Исключение составляет увольнение за нарушение трудовой дисциплины, так как причина увольнения всегда записывается в трудовую книжку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66643"/>
            <a:ext cx="2660650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539750" y="1628775"/>
            <a:ext cx="8208963" cy="2808288"/>
            <a:chOff x="1440" y="6480"/>
            <a:chExt cx="9648" cy="1808"/>
          </a:xfrm>
        </p:grpSpPr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2304" y="6480"/>
              <a:ext cx="7776" cy="57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sz="2400" b="1"/>
                <a:t>Элементы  гражданского  правоотношения</a:t>
              </a:r>
            </a:p>
            <a:p>
              <a:endParaRPr lang="ru-RU" altLang="ru-RU"/>
            </a:p>
          </p:txBody>
        </p: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1440" y="7776"/>
              <a:ext cx="2592" cy="512"/>
            </a:xfrm>
            <a:prstGeom prst="rect">
              <a:avLst/>
            </a:prstGeom>
            <a:solidFill>
              <a:srgbClr val="9E9B5C">
                <a:alpha val="75000"/>
              </a:srgbClr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sz="2400" b="1"/>
                <a:t>субъекты</a:t>
              </a:r>
              <a:endParaRPr lang="ru-RU" altLang="ru-RU" sz="2400"/>
            </a:p>
          </p:txBody>
        </p:sp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5040" y="7776"/>
              <a:ext cx="2592" cy="512"/>
            </a:xfrm>
            <a:prstGeom prst="rect">
              <a:avLst/>
            </a:prstGeom>
            <a:solidFill>
              <a:srgbClr val="9E9B5C">
                <a:alpha val="75000"/>
              </a:srgbClr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altLang="ru-RU" sz="2400"/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8496" y="7776"/>
              <a:ext cx="2592" cy="512"/>
            </a:xfrm>
            <a:prstGeom prst="rect">
              <a:avLst/>
            </a:prstGeom>
            <a:solidFill>
              <a:srgbClr val="9E9B5C">
                <a:alpha val="75000"/>
              </a:srgbClr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sz="2400" b="1"/>
                <a:t>объекты</a:t>
              </a:r>
              <a:endParaRPr lang="ru-RU" altLang="ru-RU" sz="2400"/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>
              <a:off x="2739" y="7490"/>
              <a:ext cx="705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>
              <a:off x="6333" y="7053"/>
              <a:ext cx="0" cy="7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>
              <a:off x="2736" y="7488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>
              <a:off x="9792" y="7488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3563938" y="3789363"/>
            <a:ext cx="2303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/>
              <a:t>содержание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5076825" y="5157788"/>
            <a:ext cx="2374900" cy="720725"/>
          </a:xfrm>
          <a:prstGeom prst="rect">
            <a:avLst/>
          </a:prstGeom>
          <a:solidFill>
            <a:srgbClr val="B2AF7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1908175" y="5157788"/>
            <a:ext cx="2374900" cy="720725"/>
          </a:xfrm>
          <a:prstGeom prst="rect">
            <a:avLst/>
          </a:prstGeom>
          <a:solidFill>
            <a:srgbClr val="B2AF7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5148263" y="5229225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/>
              <a:t>Обязанности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5148263" y="60928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1979613" y="5229225"/>
            <a:ext cx="2303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/>
              <a:t>Права</a:t>
            </a:r>
          </a:p>
        </p:txBody>
      </p:sp>
      <p:sp>
        <p:nvSpPr>
          <p:cNvPr id="17431" name="AutoShape 23"/>
          <p:cNvSpPr>
            <a:spLocks noChangeArrowheads="1"/>
          </p:cNvSpPr>
          <p:nvPr/>
        </p:nvSpPr>
        <p:spPr bwMode="auto">
          <a:xfrm>
            <a:off x="3924300" y="5445125"/>
            <a:ext cx="504825" cy="215900"/>
          </a:xfrm>
          <a:prstGeom prst="roundRect">
            <a:avLst>
              <a:gd name="adj" fmla="val 49171"/>
            </a:avLst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3" name="AutoShape 25"/>
          <p:cNvSpPr>
            <a:spLocks noChangeArrowheads="1"/>
          </p:cNvSpPr>
          <p:nvPr/>
        </p:nvSpPr>
        <p:spPr bwMode="auto">
          <a:xfrm>
            <a:off x="4787900" y="5445125"/>
            <a:ext cx="504825" cy="215900"/>
          </a:xfrm>
          <a:prstGeom prst="roundRect">
            <a:avLst>
              <a:gd name="adj" fmla="val 49171"/>
            </a:avLst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7" name="AutoShape 29"/>
          <p:cNvSpPr>
            <a:spLocks noChangeArrowheads="1"/>
          </p:cNvSpPr>
          <p:nvPr/>
        </p:nvSpPr>
        <p:spPr bwMode="auto">
          <a:xfrm>
            <a:off x="4356100" y="5516563"/>
            <a:ext cx="504825" cy="73025"/>
          </a:xfrm>
          <a:prstGeom prst="roundRect">
            <a:avLst>
              <a:gd name="adj" fmla="val 49171"/>
            </a:avLst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 flipH="1">
            <a:off x="2987675" y="4508500"/>
            <a:ext cx="1655763" cy="6492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>
            <a:off x="4643438" y="4508500"/>
            <a:ext cx="1657350" cy="6492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4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352928" cy="6713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обжалования и снятия дисциплинарного взыскания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2913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Дисциплинарное взыскание может быть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обжаловано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работником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государственные инспекции труда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органы по рассмотрению индивидуальных трудовых споров, в том числе в суд.</a:t>
            </a:r>
          </a:p>
          <a:p>
            <a:pPr indent="442913" algn="just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течение года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применения дисциплинарного взыскания работник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 подвергнут новому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дисциплинарному взысканию, то он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не имеющим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дисциплинарного взыскания.</a:t>
            </a:r>
          </a:p>
          <a:p>
            <a:pPr indent="442913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до истечения года со дня применения дисциплинарного взыскания имеет право снять его с работника по собственной инициативе, просьбе самого работника, ходатайству его непосредственного руководителя или представительного органа работников.</a:t>
            </a:r>
          </a:p>
          <a:p>
            <a:pPr indent="442913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дисциплинарных взысканий является правом, а не обязанностью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8"/>
            <a:ext cx="78158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Рабочим временем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Трудовому кодексу РФ называется время, в течение которого работник в соответствии с правилами внутреннего трудового распорядка организации и условиями трудового договора должен исполнять трудовые обязанности 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(Ст. 91 ТК РФ)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4437112"/>
            <a:ext cx="4519922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499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25808073"/>
              </p:ext>
            </p:extLst>
          </p:nvPr>
        </p:nvGraphicFramePr>
        <p:xfrm>
          <a:off x="500034" y="500042"/>
          <a:ext cx="814393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346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3286116" y="2214554"/>
            <a:ext cx="2419350" cy="1285884"/>
          </a:xfrm>
          <a:prstGeom prst="bevel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8064A2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Сокращенное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рабочее время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857224" y="457200"/>
            <a:ext cx="2043162" cy="1114412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0" cmpd="dbl">
            <a:solidFill>
              <a:schemeClr val="bg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для работников в возрасте до 16 лет- не более 24 часов в неделю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3643306" y="428604"/>
            <a:ext cx="2071702" cy="1042989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для работников в возрасте от 16  до 18 лет - не более 35 часов в неделю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6357950" y="357166"/>
            <a:ext cx="2500330" cy="1285884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для работников, являющихся инвалидами I или II группы, - не более 35 часов в неделю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443" name="AutoShape 11"/>
          <p:cNvSpPr>
            <a:spLocks noChangeShapeType="1"/>
          </p:cNvSpPr>
          <p:nvPr/>
        </p:nvSpPr>
        <p:spPr bwMode="auto">
          <a:xfrm flipH="1" flipV="1">
            <a:off x="2857488" y="1500174"/>
            <a:ext cx="1609725" cy="704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1" name="AutoShape 9"/>
          <p:cNvSpPr>
            <a:spLocks noChangeShapeType="1"/>
          </p:cNvSpPr>
          <p:nvPr/>
        </p:nvSpPr>
        <p:spPr bwMode="auto">
          <a:xfrm flipV="1">
            <a:off x="4500562" y="1571612"/>
            <a:ext cx="0" cy="638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/>
          <p:cNvSpPr>
            <a:spLocks noChangeShapeType="1"/>
          </p:cNvSpPr>
          <p:nvPr/>
        </p:nvSpPr>
        <p:spPr bwMode="auto">
          <a:xfrm flipV="1">
            <a:off x="4500562" y="1571611"/>
            <a:ext cx="1785950" cy="64294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571472" y="4643446"/>
            <a:ext cx="2143140" cy="114300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8064A2"/>
            </a:solidFill>
            <a:round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для работников с вредными условиями труда  - не более 36 часов в неделю.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3643306" y="4643446"/>
            <a:ext cx="2286016" cy="114300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8064A2"/>
            </a:solidFill>
            <a:round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для женщин, работающих в условиях  Крайнего Севера - 36 часовая рабочая неделя.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6572264" y="4572008"/>
            <a:ext cx="2071702" cy="1214446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8064A2"/>
            </a:solidFill>
            <a:round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для медицинских работников  - не более 39 часов в неделю.</a:t>
            </a:r>
            <a:endParaRPr kumimoji="0" lang="ru-RU" sz="1400" b="1" i="0" u="non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436" name="AutoShape 4"/>
          <p:cNvSpPr>
            <a:spLocks noChangeShapeType="1"/>
          </p:cNvSpPr>
          <p:nvPr/>
        </p:nvSpPr>
        <p:spPr bwMode="auto">
          <a:xfrm flipH="1">
            <a:off x="2500298" y="3500438"/>
            <a:ext cx="2143140" cy="11668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5" name="AutoShape 3"/>
          <p:cNvSpPr>
            <a:spLocks noChangeShapeType="1"/>
          </p:cNvSpPr>
          <p:nvPr/>
        </p:nvSpPr>
        <p:spPr bwMode="auto">
          <a:xfrm>
            <a:off x="4500562" y="3571876"/>
            <a:ext cx="47625" cy="1181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/>
          <p:cNvSpPr>
            <a:spLocks noChangeShapeType="1"/>
          </p:cNvSpPr>
          <p:nvPr/>
        </p:nvSpPr>
        <p:spPr bwMode="auto">
          <a:xfrm>
            <a:off x="4572001" y="3571877"/>
            <a:ext cx="2071702" cy="100013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  <a:tab pos="53975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  <a:tab pos="5397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35715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  <a:tab pos="5397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агк учета рабочего времен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87083"/>
            <a:ext cx="8321546" cy="559161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Табель учета рабочего времени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00043"/>
            <a:ext cx="81027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sz="3600" b="1" dirty="0" smtClean="0">
                <a:latin typeface="Times New Roman" panose="02020603050405020304" pitchFamily="18" charset="0"/>
                <a:cs typeface="Times New Roman" pitchFamily="18" charset="0"/>
              </a:rPr>
              <a:t>В соответствии с Ст. 96 ТК РФ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ночным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считается время с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 часов до 6 часов.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Каждый час работы в ночное время оплачивается в повышенном  размере.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196qih4eoemse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4221088"/>
            <a:ext cx="3936995" cy="221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00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2339752" y="332656"/>
            <a:ext cx="3600400" cy="10960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в ночное время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5" name="AutoShape 1"/>
          <p:cNvSpPr>
            <a:spLocks noChangeArrowheads="1"/>
          </p:cNvSpPr>
          <p:nvPr/>
        </p:nvSpPr>
        <p:spPr bwMode="auto">
          <a:xfrm>
            <a:off x="646331" y="2626319"/>
            <a:ext cx="2989565" cy="3394969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допускаются:</a:t>
            </a:r>
            <a:endParaRPr kumimoji="0" lang="ru-RU" sz="2000" b="1" i="0" u="none" strike="noStrike" cap="none" normalizeH="0" baseline="0" dirty="0" smtClean="0">
              <a:ln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беременные женщины;</a:t>
            </a:r>
            <a:endParaRPr kumimoji="0" lang="ru-RU" sz="2000" b="1" i="0" u="none" strike="noStrike" cap="none" normalizeH="0" baseline="0" dirty="0" smtClean="0">
              <a:ln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лица, в возрасте до 18 лет (за исключением лиц, участвующих в создании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художест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-венных произведений).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AutoShape 4"/>
          <p:cNvSpPr>
            <a:spLocks noChangeShapeType="1"/>
          </p:cNvSpPr>
          <p:nvPr/>
        </p:nvSpPr>
        <p:spPr bwMode="auto">
          <a:xfrm flipH="1">
            <a:off x="2285983" y="1428736"/>
            <a:ext cx="1857388" cy="11191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3995936" y="2626319"/>
            <a:ext cx="4536504" cy="3971033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допускаются только с письменного согласия:</a:t>
            </a:r>
            <a:endParaRPr kumimoji="0" lang="ru-RU" b="1" i="0" u="none" strike="noStrike" cap="none" normalizeH="0" baseline="0" dirty="0" smtClean="0">
              <a:ln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1.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женщины, имеющие детей в возрасте до 3-х лет;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2.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инвалиды;</a:t>
            </a:r>
            <a:endParaRPr kumimoji="0" lang="ru-RU" b="1" i="0" u="none" strike="noStrike" cap="none" normalizeH="0" baseline="0" dirty="0" smtClean="0">
              <a:ln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3.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работники, имеющие детей-инвалидов;</a:t>
            </a:r>
            <a:endParaRPr kumimoji="0" lang="ru-RU" b="1" i="0" u="none" strike="noStrike" cap="none" normalizeH="0" baseline="0" dirty="0" smtClean="0">
              <a:ln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4.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работники, осуществляющие уход за больными членами их семей;</a:t>
            </a:r>
            <a:endParaRPr kumimoji="0" lang="ru-RU" b="1" i="0" u="none" strike="noStrike" cap="none" normalizeH="0" baseline="0" dirty="0" smtClean="0">
              <a:ln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5.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матери и отцы, воспитывающие без супруга (супруги) детей в возрасте до пяти лет ( а также опекуны детей указанного возраста).</a:t>
            </a:r>
            <a:endParaRPr kumimoji="0" lang="ru-RU" b="1" i="0" u="none" strike="noStrike" cap="none" normalizeH="0" baseline="0" dirty="0" smtClean="0">
              <a:ln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AutoShape 3"/>
          <p:cNvSpPr>
            <a:spLocks noChangeShapeType="1"/>
          </p:cNvSpPr>
          <p:nvPr/>
        </p:nvSpPr>
        <p:spPr bwMode="auto">
          <a:xfrm>
            <a:off x="4143372" y="1428736"/>
            <a:ext cx="1671645" cy="117792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6463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  <a:tab pos="53975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  <a:tab pos="5397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  <a:tab pos="539750" algn="l"/>
              </a:tabLst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  <a:tab pos="5397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  <a:tab pos="539750" algn="l"/>
              </a:tabLst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  <a:tab pos="5397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457200"/>
            <a:ext cx="4154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  <a:tab pos="5397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  <a:tab pos="5397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323528" y="571501"/>
            <a:ext cx="8496944" cy="2713483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Сверхурочная работа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это работа, производимая работником по инициативе работодателя за пределами установленной продолжительности рабочего времени.</a:t>
            </a:r>
          </a:p>
          <a:p>
            <a:pPr algn="just"/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6" name="Рисунок 5" descr="сверхурочная-рабо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645024"/>
            <a:ext cx="3048008" cy="3048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523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23528" y="548681"/>
            <a:ext cx="8352928" cy="2808312"/>
          </a:xfrm>
        </p:spPr>
        <p:txBody>
          <a:bodyPr>
            <a:normAutofit/>
          </a:bodyPr>
          <a:lstStyle/>
          <a:p>
            <a:pPr marL="0" indent="442913"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Оплата сверхурочной работы. Сверхурочная работа оплачивается за первые два часа работы не менее чем в полуторном размере, за последующие часы - не менее чем в двойном размере.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i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929066"/>
            <a:ext cx="4420471" cy="2236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569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179512" y="404663"/>
            <a:ext cx="8640960" cy="2808313"/>
          </a:xfrm>
        </p:spPr>
        <p:txBody>
          <a:bodyPr>
            <a:normAutofit/>
          </a:bodyPr>
          <a:lstStyle/>
          <a:p>
            <a:pPr marL="0" indent="442913" algn="just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Время отдыха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время, в течение которого работник свободен от исполнения трудовых обязанностей и которое он может использовать по своему усмотрению.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21554116_otpu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178" y="3071810"/>
            <a:ext cx="3970504" cy="3581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038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39750" y="1628775"/>
            <a:ext cx="8066088" cy="863600"/>
          </a:xfrm>
          <a:prstGeom prst="rect">
            <a:avLst/>
          </a:prstGeom>
          <a:solidFill>
            <a:schemeClr val="accent1">
              <a:alpha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Имущественные права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979613" y="2565400"/>
            <a:ext cx="6626225" cy="863600"/>
          </a:xfrm>
          <a:prstGeom prst="rect">
            <a:avLst/>
          </a:prstGeom>
          <a:solidFill>
            <a:schemeClr val="accent1">
              <a:alpha val="740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Право владеть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979613" y="3500438"/>
            <a:ext cx="6626225" cy="863600"/>
          </a:xfrm>
          <a:prstGeom prst="rect">
            <a:avLst/>
          </a:prstGeom>
          <a:solidFill>
            <a:schemeClr val="accent1">
              <a:alpha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Право пользоваться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979613" y="4437063"/>
            <a:ext cx="6626225" cy="863600"/>
          </a:xfrm>
          <a:prstGeom prst="rect">
            <a:avLst/>
          </a:prstGeom>
          <a:solidFill>
            <a:schemeClr val="accent1">
              <a:alpha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Право распоряжаться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1042988" y="2492375"/>
            <a:ext cx="0" cy="25923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1042988" y="5084763"/>
            <a:ext cx="9366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1042988" y="4149725"/>
            <a:ext cx="9366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1042988" y="3284538"/>
            <a:ext cx="9366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8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3214678" y="500042"/>
            <a:ext cx="1819275" cy="8763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Виды времени отдыха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865" name="AutoShape 25"/>
          <p:cNvSpPr>
            <a:spLocks noChangeShapeType="1"/>
          </p:cNvSpPr>
          <p:nvPr/>
        </p:nvSpPr>
        <p:spPr bwMode="auto">
          <a:xfrm>
            <a:off x="4286248" y="1428736"/>
            <a:ext cx="0" cy="257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64" name="AutoShape 24"/>
          <p:cNvSpPr>
            <a:spLocks noChangeShapeType="1"/>
          </p:cNvSpPr>
          <p:nvPr/>
        </p:nvSpPr>
        <p:spPr bwMode="auto">
          <a:xfrm flipV="1">
            <a:off x="1071538" y="1643049"/>
            <a:ext cx="6767519" cy="7143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63" name="AutoShape 23"/>
          <p:cNvSpPr>
            <a:spLocks noChangeShapeType="1"/>
          </p:cNvSpPr>
          <p:nvPr/>
        </p:nvSpPr>
        <p:spPr bwMode="auto">
          <a:xfrm flipH="1">
            <a:off x="1000100" y="1714488"/>
            <a:ext cx="71438" cy="5381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62" name="AutoShape 22"/>
          <p:cNvSpPr>
            <a:spLocks noChangeShapeType="1"/>
          </p:cNvSpPr>
          <p:nvPr/>
        </p:nvSpPr>
        <p:spPr bwMode="auto">
          <a:xfrm>
            <a:off x="7786710" y="1643050"/>
            <a:ext cx="0" cy="533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61" name="AutoShape 21"/>
          <p:cNvSpPr>
            <a:spLocks noChangeShapeType="1"/>
          </p:cNvSpPr>
          <p:nvPr/>
        </p:nvSpPr>
        <p:spPr bwMode="auto">
          <a:xfrm flipH="1">
            <a:off x="2520296" y="1714488"/>
            <a:ext cx="51440" cy="57150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60" name="AutoShape 20"/>
          <p:cNvSpPr>
            <a:spLocks noChangeShapeType="1"/>
          </p:cNvSpPr>
          <p:nvPr/>
        </p:nvSpPr>
        <p:spPr bwMode="auto">
          <a:xfrm>
            <a:off x="5929322" y="1643050"/>
            <a:ext cx="0" cy="533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9" name="AutoShape 19"/>
          <p:cNvSpPr>
            <a:spLocks noChangeShapeType="1"/>
          </p:cNvSpPr>
          <p:nvPr/>
        </p:nvSpPr>
        <p:spPr bwMode="auto">
          <a:xfrm>
            <a:off x="4071934" y="1643050"/>
            <a:ext cx="0" cy="533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107505" y="2252650"/>
            <a:ext cx="1606976" cy="1104913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ежедневный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(междусменный)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отдых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857" name="AutoShape 17"/>
          <p:cNvSpPr>
            <a:spLocks noChangeArrowheads="1"/>
          </p:cNvSpPr>
          <p:nvPr/>
        </p:nvSpPr>
        <p:spPr bwMode="auto">
          <a:xfrm>
            <a:off x="1857356" y="2357429"/>
            <a:ext cx="1357322" cy="981079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перерывы в течение рабочего дня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856" name="AutoShape 16"/>
          <p:cNvSpPr>
            <a:spLocks noChangeArrowheads="1"/>
          </p:cNvSpPr>
          <p:nvPr/>
        </p:nvSpPr>
        <p:spPr bwMode="auto">
          <a:xfrm>
            <a:off x="3428992" y="2143116"/>
            <a:ext cx="1162050" cy="70485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отпуск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855" name="AutoShape 15"/>
          <p:cNvSpPr>
            <a:spLocks noChangeArrowheads="1"/>
          </p:cNvSpPr>
          <p:nvPr/>
        </p:nvSpPr>
        <p:spPr bwMode="auto">
          <a:xfrm>
            <a:off x="5357818" y="2214554"/>
            <a:ext cx="1500198" cy="71438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выходные дни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7210454" y="2252650"/>
            <a:ext cx="1576388" cy="1104912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нерабочие праздничные дни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853" name="AutoShape 13"/>
          <p:cNvSpPr>
            <a:spLocks noChangeShapeType="1"/>
          </p:cNvSpPr>
          <p:nvPr/>
        </p:nvSpPr>
        <p:spPr bwMode="auto">
          <a:xfrm>
            <a:off x="2428860" y="3357562"/>
            <a:ext cx="0" cy="323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2" name="AutoShape 12"/>
          <p:cNvSpPr>
            <a:spLocks noChangeShapeType="1"/>
          </p:cNvSpPr>
          <p:nvPr/>
        </p:nvSpPr>
        <p:spPr bwMode="auto">
          <a:xfrm>
            <a:off x="1714480" y="3714752"/>
            <a:ext cx="13620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0" name="AutoShape 10"/>
          <p:cNvSpPr>
            <a:spLocks noChangeShapeType="1"/>
          </p:cNvSpPr>
          <p:nvPr/>
        </p:nvSpPr>
        <p:spPr bwMode="auto">
          <a:xfrm>
            <a:off x="1714480" y="3714752"/>
            <a:ext cx="0" cy="409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9" name="AutoShape 9"/>
          <p:cNvSpPr>
            <a:spLocks noChangeShapeType="1"/>
          </p:cNvSpPr>
          <p:nvPr/>
        </p:nvSpPr>
        <p:spPr bwMode="auto">
          <a:xfrm>
            <a:off x="3071802" y="3714752"/>
            <a:ext cx="0" cy="409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1071538" y="4143380"/>
            <a:ext cx="1285884" cy="1285884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перерыв для отдыха и питания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2571736" y="4143380"/>
            <a:ext cx="1357322" cy="114300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специаль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-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ные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перерывы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846" name="AutoShape 6"/>
          <p:cNvSpPr>
            <a:spLocks noChangeShapeType="1"/>
          </p:cNvSpPr>
          <p:nvPr/>
        </p:nvSpPr>
        <p:spPr bwMode="auto">
          <a:xfrm>
            <a:off x="5929322" y="2928934"/>
            <a:ext cx="1905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5" name="AutoShape 5"/>
          <p:cNvSpPr>
            <a:spLocks noChangeShapeType="1"/>
          </p:cNvSpPr>
          <p:nvPr/>
        </p:nvSpPr>
        <p:spPr bwMode="auto">
          <a:xfrm>
            <a:off x="5143504" y="3286124"/>
            <a:ext cx="16764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/>
          <p:cNvSpPr>
            <a:spLocks noChangeShapeType="1"/>
          </p:cNvSpPr>
          <p:nvPr/>
        </p:nvSpPr>
        <p:spPr bwMode="auto">
          <a:xfrm>
            <a:off x="5143504" y="3286124"/>
            <a:ext cx="0" cy="4953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3" name="AutoShape 3"/>
          <p:cNvSpPr>
            <a:spLocks noChangeShapeType="1"/>
          </p:cNvSpPr>
          <p:nvPr/>
        </p:nvSpPr>
        <p:spPr bwMode="auto">
          <a:xfrm>
            <a:off x="6786578" y="3286124"/>
            <a:ext cx="0" cy="4000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4572000" y="3786190"/>
            <a:ext cx="1357322" cy="150019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 5-дневной рабочей неделе - 2 выходных дня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5841" name="AutoShape 1"/>
          <p:cNvSpPr>
            <a:spLocks noChangeArrowheads="1"/>
          </p:cNvSpPr>
          <p:nvPr/>
        </p:nvSpPr>
        <p:spPr bwMode="auto">
          <a:xfrm>
            <a:off x="6286512" y="3714752"/>
            <a:ext cx="1214446" cy="142876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при 6-дневной рабочей неделе -1  выходной день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4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34360" cy="1642512"/>
          </a:xfrm>
        </p:spPr>
        <p:txBody>
          <a:bodyPr>
            <a:normAutofit/>
          </a:bodyPr>
          <a:lstStyle/>
          <a:p>
            <a:pPr indent="442913"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Отпуск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время отдыха,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предостав-ляемое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работнику в соответствии с законодательством. 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6fd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192" y="3429000"/>
            <a:ext cx="4693368" cy="3095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684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24527666"/>
              </p:ext>
            </p:extLst>
          </p:nvPr>
        </p:nvGraphicFramePr>
        <p:xfrm>
          <a:off x="357158" y="357166"/>
          <a:ext cx="8786842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900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158361" cy="493254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Уголовное право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совокупность правовых норм, определяющих задачи, основания, принципы и условия уголовной ответственности,  устанавливающих преступность деяний,  а также основания применения и освобождения от уголовной ответственности и наказания к лицам, их совершившим.</a:t>
            </a:r>
          </a:p>
          <a:p>
            <a:pPr marL="0" indent="0" algn="just">
              <a:buNone/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уголовного права:</a:t>
            </a:r>
          </a:p>
          <a:p>
            <a:pPr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Конституция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РФ,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Уголовный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280920" cy="475252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442913" algn="just">
              <a:buNone/>
            </a:pPr>
            <a:r>
              <a:rPr lang="ru-RU" alt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уголовного права </a:t>
            </a:r>
            <a:r>
              <a:rPr lang="ru-RU" alt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общественные отношения, возникающие между государством и лицом, совершившим преступление</a:t>
            </a:r>
          </a:p>
          <a:p>
            <a:pPr marL="0" indent="442913" algn="just">
              <a:buNone/>
            </a:pPr>
            <a:r>
              <a:rPr lang="ru-RU" alt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охранительных уголовно-правовых отношений является реализация уголовной ответственности и наказания, а также освобождение от уголовной ответственности и наказания. </a:t>
            </a:r>
          </a:p>
          <a:p>
            <a:pPr marL="0" indent="442913" algn="just">
              <a:buNone/>
            </a:pPr>
            <a:r>
              <a:rPr lang="ru-RU" alt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регулятивных отношений являются правомерные действия, которые закон разрешает совершать для предотвращения преступлений</a:t>
            </a:r>
          </a:p>
        </p:txBody>
      </p:sp>
    </p:spTree>
    <p:extLst>
      <p:ext uri="{BB962C8B-B14F-4D97-AF65-F5344CB8AC3E}">
        <p14:creationId xmlns:p14="http://schemas.microsoft.com/office/powerpoint/2010/main" val="38637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628" y="1106742"/>
            <a:ext cx="7514035" cy="59923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уголовного права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75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611561" y="1988840"/>
            <a:ext cx="8015708" cy="3600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alt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прав и свобод человека и гражданина</a:t>
            </a:r>
          </a:p>
          <a:p>
            <a:r>
              <a:rPr lang="ru-RU" alt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собственности</a:t>
            </a:r>
          </a:p>
          <a:p>
            <a:r>
              <a:rPr lang="ru-RU" alt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общественного порядка и общественной безопасности</a:t>
            </a:r>
          </a:p>
          <a:p>
            <a:r>
              <a:rPr lang="ru-RU" alt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</a:t>
            </a:r>
          </a:p>
          <a:p>
            <a:r>
              <a:rPr lang="ru-RU" alt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конституционного строя Российской Федерации от преступных посягательств</a:t>
            </a:r>
          </a:p>
          <a:p>
            <a:r>
              <a:rPr lang="ru-RU" alt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мира и безопасности человечества</a:t>
            </a:r>
          </a:p>
          <a:p>
            <a:r>
              <a:rPr lang="ru-RU" alt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преступлений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7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493658" y="1207295"/>
            <a:ext cx="6809574" cy="59923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919" cy="3744417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14 УК РФ. Понятие преступления</a:t>
            </a:r>
          </a:p>
          <a:p>
            <a:pPr marL="0" indent="0">
              <a:buNone/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Преступлением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признается виновно совершенное общественно опасное деяние, запрещенное уголовным кодексом под угрозой наказания.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Не является преступлением действие (бездействие), хотя формально и содержащее признаки какого-либо деяния, предусмотренного УК, но в силу малозначительности не представляющее общественной опасности.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07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385646" y="1207295"/>
            <a:ext cx="6863580" cy="65324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преступления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8147248" cy="3528189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виновность;</a:t>
            </a:r>
          </a:p>
          <a:p>
            <a:pPr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опасность;</a:t>
            </a:r>
          </a:p>
          <a:p>
            <a:pPr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противоправность;</a:t>
            </a:r>
          </a:p>
          <a:p>
            <a:pPr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наказуемость.</a:t>
            </a:r>
          </a:p>
          <a:p>
            <a:pPr marL="0" indent="442913" algn="just"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 поведение человека, выраженное вовне в виде конкретных актов действия или бездействия.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волевое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 являются обязательными компонентами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деяния.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1" y="44624"/>
            <a:ext cx="6912768" cy="50405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наказаний </a:t>
            </a:r>
            <a:endParaRPr lang="ru-RU" altLang="ru-RU" sz="27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20688"/>
            <a:ext cx="8784976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штраф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- от 2500 до 1 млн., может быть рассрочка до 3 лет.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лишение права занимать определенные должности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- от 1 года до 5 лет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лишение воинского или специального звания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ограничение по военной службе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удержание из зарплаты до 20 %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обязательные работы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бесплатный общественно-полезный труд в свободное от работы время - от 60 до 240 часов, не больше 4 часов в день. </a:t>
            </a:r>
            <a:r>
              <a:rPr lang="ru-RU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 для инвалидов 1 группы, беременных женин, женщин с детьми до 3 лет, военнослужащим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содержание в дисциплинарной воинской части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от 3 месяцев до 2 лет.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конфискация имущества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исправительные работы-3 месяца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-2 года, удержание в доход государства от 5-20% зарплаты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ограничение свободы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содержание в  спец. учреждении без изоляции от общества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арест-1-6 месяцев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лишение свободы на определенный срок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от 2 месяцев до 20 лет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пожизненное лишение свободы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смертная казнь ( мораторий с 1996)</a:t>
            </a:r>
          </a:p>
          <a:p>
            <a:pPr>
              <a:defRPr/>
            </a:pPr>
            <a:endParaRPr lang="ru-RU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147943" cy="50405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преступлений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395537" y="764704"/>
            <a:ext cx="8280920" cy="5832648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15 УК</a:t>
            </a:r>
            <a:r>
              <a:rPr lang="ru-RU" alt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зависимости от характера и степени общественной опасности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деяния, предусмотренные УК, подразделяются на преступления </a:t>
            </a:r>
          </a:p>
          <a:p>
            <a:pPr>
              <a:lnSpc>
                <a:spcPct val="120000"/>
              </a:lnSpc>
            </a:pPr>
            <a:r>
              <a:rPr lang="ru-RU" alt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небольшой тяжести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(умышленные и неосторожные деяния, за совершение которых максимальное наказание не превышает трех лет лишения свободы), преступления </a:t>
            </a:r>
          </a:p>
          <a:p>
            <a:pPr>
              <a:lnSpc>
                <a:spcPct val="120000"/>
              </a:lnSpc>
            </a:pPr>
            <a:r>
              <a:rPr lang="ru-RU" alt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тяжести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(умышленные – пять лет и неосторожные деяния, за совершение которых максимальное наказание превышает три года лишения свободы), </a:t>
            </a:r>
          </a:p>
          <a:p>
            <a:pPr>
              <a:lnSpc>
                <a:spcPct val="120000"/>
              </a:lnSpc>
            </a:pPr>
            <a:r>
              <a:rPr lang="ru-RU" alt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тяжкие преступления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(умышленные деяния, за совершение которых максимальное наказание, предусмотренное настоящим Кодексом, не превышает десяти лет лишения свободы</a:t>
            </a:r>
            <a:r>
              <a:rPr lang="ru-RU" alt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alt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alt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 тяжкие преступления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(умышленные деяния, за совершение которых настоящим Кодексом предусмотрено наказание в виде лишения свободы на срок свыше десяти лет или более строгое наказание).</a:t>
            </a: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03203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1541462"/>
          </a:xfrm>
          <a:solidFill>
            <a:schemeClr val="accent1">
              <a:alpha val="50999"/>
            </a:schemeClr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altLang="ru-RU" sz="2400" b="1" dirty="0"/>
              <a:t>Личные неимущественные права</a:t>
            </a:r>
            <a:r>
              <a:rPr lang="ru-RU" altLang="ru-RU" sz="2400" dirty="0"/>
              <a:t> – особая категория гражданских прав, которые с рождения принадлежат гражданину, неотделимы от него</a:t>
            </a:r>
            <a:r>
              <a:rPr lang="ru-RU" altLang="ru-RU" sz="2400" b="1" dirty="0"/>
              <a:t>.</a:t>
            </a:r>
            <a:r>
              <a:rPr lang="ru-RU" altLang="ru-RU" dirty="0"/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4213" y="2997200"/>
            <a:ext cx="80645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2400"/>
              <a:t> Право на жизнь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84213" y="3573463"/>
            <a:ext cx="80645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2400"/>
              <a:t> Право на имя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84213" y="4149725"/>
            <a:ext cx="80645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2400"/>
              <a:t> Право на честь и достоинство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84213" y="4724400"/>
            <a:ext cx="8064500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2400"/>
              <a:t> Право на тайну частной жизни и ее неприкосновенность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84213" y="5661025"/>
            <a:ext cx="80645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2400"/>
              <a:t> Право на индивидуальный облик</a:t>
            </a:r>
          </a:p>
        </p:txBody>
      </p:sp>
    </p:spTree>
    <p:extLst>
      <p:ext uri="{BB962C8B-B14F-4D97-AF65-F5344CB8AC3E}">
        <p14:creationId xmlns:p14="http://schemas.microsoft.com/office/powerpoint/2010/main" val="309323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439652" y="1052737"/>
            <a:ext cx="7298011" cy="64807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преступления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2132410"/>
            <a:ext cx="8713787" cy="329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4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467544" y="404665"/>
            <a:ext cx="8219256" cy="475252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преступления признается общественное отношение, охраняемое уголовным законом, которому преступлением причинен или может быть причинен существенный вред</a:t>
            </a:r>
          </a:p>
          <a:p>
            <a:pPr algn="just"/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Объективная сторона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внешняя сторона преступления, выражающаяся в предусмотренном уголовным законом общественно опасном деянии (действии или бездействии), причиняющем вред объекту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преступления.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физическое    вменяемое лицо, достигшее возраста уголовной ответственности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476672"/>
            <a:ext cx="8280920" cy="5200042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Уголовной ответственности подлежит лицо, достигшее ко времени совершения преступления 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шестнадцатилетнего возраста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Лица, достигшие ко времени совершения преступления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четырнадцатилетнего возраста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подлежат уголовной ответственности </a:t>
            </a:r>
          </a:p>
          <a:p>
            <a:pPr algn="just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убийство </a:t>
            </a:r>
          </a:p>
          <a:p>
            <a:pPr algn="just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умышленное причинение тяжкого вреда здоровью </a:t>
            </a:r>
          </a:p>
          <a:p>
            <a:pPr algn="just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умышленное причинение средней тяжести вреда здоровью </a:t>
            </a:r>
          </a:p>
          <a:p>
            <a:pPr algn="just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похищение человека </a:t>
            </a:r>
          </a:p>
          <a:p>
            <a:pPr algn="just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изнасилование</a:t>
            </a:r>
          </a:p>
          <a:p>
            <a:pPr algn="just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насильственные действия сексуального характера </a:t>
            </a:r>
          </a:p>
          <a:p>
            <a:pPr algn="just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кражу </a:t>
            </a:r>
          </a:p>
          <a:p>
            <a:pPr algn="just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вымогательство </a:t>
            </a:r>
          </a:p>
          <a:p>
            <a:pPr algn="just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неправомерное завладение автомобилем или иным транспортным средством без цели хищения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4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548680"/>
            <a:ext cx="8334926" cy="509456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умышленные уничтожение или повреждение имущества при отягчающих обстоятельствах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террористический акт </a:t>
            </a:r>
          </a:p>
          <a:p>
            <a:pP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массовых беспорядках </a:t>
            </a:r>
          </a:p>
          <a:p>
            <a:pP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хулиганство при отягчающих обстоятельствах </a:t>
            </a:r>
          </a:p>
          <a:p>
            <a:pP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вандализм</a:t>
            </a:r>
          </a:p>
          <a:p>
            <a:pP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хищение либо вымогательство наркотических средств или психотропных веществ </a:t>
            </a:r>
          </a:p>
          <a:p>
            <a:pP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в негодность транспортных средств или путей сообщения </a:t>
            </a:r>
          </a:p>
          <a:p>
            <a:pP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 международного терроризма</a:t>
            </a: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09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76672"/>
            <a:ext cx="8605652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наказания для несовершеннолетних:</a:t>
            </a:r>
            <a:endParaRPr lang="ru-RU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штраф, при наличии самостоятельного заработка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от 100 до 50000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лишение права заниматься определенной деятельностью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обязательные работы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от 40-160 часов, должны быть посильными, 2 часа-до 15 лет, 3 часа- до 16 лет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исправительные работы-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до 1 года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арест-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с 16 лет, 1-4 месяца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лишение свободы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не более 10 лет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Заключение под стражу несовершеннолетних только в тяжелых случаях. Допрос не больше 4 часов, в присутствии адвоката, педагога, психолога до 16 лет, после 16 лет- умственно отсталый. Родители — разрешение следователя.</a:t>
            </a:r>
          </a:p>
        </p:txBody>
      </p:sp>
    </p:spTree>
    <p:extLst>
      <p:ext uri="{BB962C8B-B14F-4D97-AF65-F5344CB8AC3E}">
        <p14:creationId xmlns:p14="http://schemas.microsoft.com/office/powerpoint/2010/main" val="27314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764704"/>
            <a:ext cx="8033444" cy="38779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Меры воспитательного воздействия к несовершеннолетним:</a:t>
            </a:r>
            <a:endParaRPr lang="ru-RU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за преступления небольшой или средней тяжести)</a:t>
            </a:r>
            <a:endParaRPr lang="ru-RU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  предупреждение</a:t>
            </a: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  передача под надзор родителей или специализированного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гос.органа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  возложение обязанности загладить причиненный вред</a:t>
            </a: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  ограничение досуга и установление особых требований к поведению</a:t>
            </a:r>
          </a:p>
          <a:p>
            <a:pPr>
              <a:defRPr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6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208912" cy="6336704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just">
              <a:buNone/>
              <a:defRPr/>
            </a:pP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Соучастие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умышленное участие двух и более лиц в   совершении умышленного преступления</a:t>
            </a:r>
          </a:p>
          <a:p>
            <a:pPr algn="just">
              <a:defRPr/>
            </a:pP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лицо, непосредственно </a:t>
            </a:r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действиями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совершившее преступление, либо </a:t>
            </a:r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участвовавшее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совершении преступления вместе с другими лицами — соисполнителями</a:t>
            </a:r>
          </a:p>
          <a:p>
            <a:pPr algn="just">
              <a:defRPr/>
            </a:pP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лицо, </a:t>
            </a:r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организовавшее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преступление либо </a:t>
            </a:r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руководившее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совершением, а равно лицо, </a:t>
            </a:r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создавшее организованную группу или преступное сообщество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(преступную организацию) </a:t>
            </a:r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руководившее ими. </a:t>
            </a:r>
          </a:p>
          <a:p>
            <a:pPr algn="just">
              <a:defRPr/>
            </a:pPr>
            <a:r>
              <a:rPr lang="ru-RU" alt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Подстрекатель </a:t>
            </a:r>
            <a:r>
              <a:rPr lang="ru-RU" alt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лицо, </a:t>
            </a:r>
            <a:r>
              <a:rPr lang="ru-RU" alt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склонившее другое </a:t>
            </a:r>
            <a:r>
              <a:rPr lang="ru-RU" alt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лицо к совершению </a:t>
            </a:r>
            <a:r>
              <a:rPr lang="ru-RU" alt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преступления</a:t>
            </a:r>
          </a:p>
          <a:p>
            <a:pPr algn="just">
              <a:defRPr/>
            </a:pPr>
            <a:r>
              <a:rPr lang="ru-RU" alt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Пособник </a:t>
            </a:r>
            <a:r>
              <a:rPr lang="ru-RU" alt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лицо; </a:t>
            </a:r>
            <a:r>
              <a:rPr lang="ru-RU" alt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содействовавшее </a:t>
            </a:r>
            <a:r>
              <a:rPr lang="ru-RU" alt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совершению преступления </a:t>
            </a:r>
            <a:r>
              <a:rPr lang="ru-RU" alt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советами, указаниями, предоставлением средств или устранением препятствий, </a:t>
            </a:r>
            <a:r>
              <a:rPr lang="ru-RU" alt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лицо, </a:t>
            </a:r>
            <a:r>
              <a:rPr lang="ru-RU" alt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 обещавшее скрыть </a:t>
            </a:r>
            <a:r>
              <a:rPr lang="ru-RU" alt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преступника, орудия и средства совершения преступления, следы преступления либо предметы, добытые преступным путем, а равно лицо, </a:t>
            </a:r>
            <a:r>
              <a:rPr lang="ru-RU" alt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 обещавшее приобрести или сбыть такие предметы</a:t>
            </a:r>
          </a:p>
          <a:p>
            <a:pPr marL="0" indent="442913" algn="just">
              <a:buNone/>
            </a:pPr>
            <a:r>
              <a:rPr lang="ru-RU" alt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Соучастник отвечает лишь за те действия, которые он предвидел, которые охватывались его </a:t>
            </a:r>
            <a:r>
              <a:rPr lang="ru-RU" alt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умыслом.</a:t>
            </a:r>
            <a:endParaRPr lang="ru-RU" altLang="ru-RU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684214" y="116632"/>
            <a:ext cx="8002587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иды мест лишения свободы</a:t>
            </a:r>
          </a:p>
        </p:txBody>
      </p:sp>
      <p:sp>
        <p:nvSpPr>
          <p:cNvPr id="44035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424936" cy="5688632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колониях-поселениях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отбывают наказание осужденные к лишению свободы за преступления, совершенные по неосторожности, а также за умышленные преступления небольшой и средней тяжести, ранее не отбывавшие лишение свободы; </a:t>
            </a:r>
          </a:p>
          <a:p>
            <a:pPr marL="0" indent="0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исправительных колониях общего режима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содержатся мужчины, впервые осужденные к лишению свободы за совершение тяжких преступлений, а также осужденные женщины; </a:t>
            </a:r>
          </a:p>
          <a:p>
            <a:pPr marL="0" indent="0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исправительных колониях строгого режима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 мужчины, впервые осужденные к лишению свободы за совершение особо тяжких преступлений, а также при рецидиве преступлений, если осужденный ранее отбывал лишение свободы, а также женщины при особо опасном рецидиве преступлений; </a:t>
            </a:r>
          </a:p>
          <a:p>
            <a:pPr marL="0" indent="0"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исправительно-трудовых колониях особого режима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лиц, признанных особо опасными рецидивистами, а также для лиц, отбывающих пожизненное заключение; </a:t>
            </a:r>
          </a:p>
          <a:p>
            <a:pPr marL="0" indent="0"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тюрьме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отбывать наказание осужденные на срок свыше пяти лет за совершение особо тяжких преступлений, при особо опасном рецидиве преступлений; </a:t>
            </a:r>
          </a:p>
          <a:p>
            <a:pPr marL="0" indent="0"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воспитательных колониях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отбывают наказание лица, не достигшие к моменту вынесения приговора 18 лет.</a:t>
            </a:r>
          </a:p>
          <a:p>
            <a:pPr marL="0" indent="0"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350" dirty="0"/>
          </a:p>
        </p:txBody>
      </p:sp>
    </p:spTree>
    <p:extLst>
      <p:ext uri="{BB962C8B-B14F-4D97-AF65-F5344CB8AC3E}">
        <p14:creationId xmlns:p14="http://schemas.microsoft.com/office/powerpoint/2010/main" val="23620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172819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just"/>
            <a:r>
              <a:rPr lang="ru-RU" alt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Судимость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«правовым последствием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правовое положение лица, осужденного за совершение преступления к определенной мере наказания, которое в предусмотренных законом случаях влечет неблагоприятные последствия уголовно-правового характера.</a:t>
            </a:r>
          </a:p>
        </p:txBody>
      </p:sp>
      <p:sp>
        <p:nvSpPr>
          <p:cNvPr id="49155" name="Объект 2"/>
          <p:cNvSpPr>
            <a:spLocks noGrp="1"/>
          </p:cNvSpPr>
          <p:nvPr>
            <p:ph idx="1"/>
          </p:nvPr>
        </p:nvSpPr>
        <p:spPr>
          <a:xfrm>
            <a:off x="395536" y="2564904"/>
            <a:ext cx="8291264" cy="302433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Амнистия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объявляется в отношении индивидуально не определенного круга лиц Государственной Думой РФ.</a:t>
            </a:r>
          </a:p>
          <a:p>
            <a:pPr marL="0" indent="0">
              <a:buNone/>
            </a:pPr>
            <a:endParaRPr lang="ru-RU" alt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Помилование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Президентом РФ в отношении индивидуально определенного лица. Акт о помиловании является правоприменительным актом.</a:t>
            </a:r>
          </a:p>
        </p:txBody>
      </p:sp>
    </p:spTree>
    <p:extLst>
      <p:ext uri="{BB962C8B-B14F-4D97-AF65-F5344CB8AC3E}">
        <p14:creationId xmlns:p14="http://schemas.microsoft.com/office/powerpoint/2010/main" val="24873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MC90029194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644900"/>
            <a:ext cx="252095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9512" y="1417639"/>
            <a:ext cx="8518401" cy="1966912"/>
          </a:xfrm>
          <a:solidFill>
            <a:schemeClr val="accent1">
              <a:alpha val="50999"/>
            </a:schemeClr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altLang="ru-RU" sz="2400" b="1" dirty="0"/>
              <a:t>Право на интеллектуальную собственность </a:t>
            </a:r>
            <a:r>
              <a:rPr lang="ru-RU" altLang="ru-RU" sz="2400" dirty="0"/>
              <a:t>– это исключительные права как личного неимущественного, так и имущественного характера на результаты интеллектуальной, в первую очередь творческой, деятельности. </a:t>
            </a:r>
          </a:p>
        </p:txBody>
      </p:sp>
      <p:pic>
        <p:nvPicPr>
          <p:cNvPr id="10248" name="Picture 8" descr="MC900250145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284538"/>
            <a:ext cx="2162175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MC900221845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2471737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7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1155</TotalTime>
  <Words>4536</Words>
  <Application>Microsoft Office PowerPoint</Application>
  <PresentationFormat>Экран (4:3)</PresentationFormat>
  <Paragraphs>473</Paragraphs>
  <Slides>88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88</vt:i4>
      </vt:variant>
    </vt:vector>
  </HeadingPairs>
  <TitlesOfParts>
    <vt:vector size="97" baseType="lpstr">
      <vt:lpstr>Arial</vt:lpstr>
      <vt:lpstr>Arial Black</vt:lpstr>
      <vt:lpstr>Calibri</vt:lpstr>
      <vt:lpstr>Century Schoolbook</vt:lpstr>
      <vt:lpstr>Helvetica</vt:lpstr>
      <vt:lpstr>Times New Roman</vt:lpstr>
      <vt:lpstr>Wingdings</vt:lpstr>
      <vt:lpstr>Wingdings 2</vt:lpstr>
      <vt:lpstr>Эркер</vt:lpstr>
      <vt:lpstr>Обществознание Тема 6.3: «Отрасли российского права»</vt:lpstr>
      <vt:lpstr>План темы: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Защита гражданских прав</vt:lpstr>
      <vt:lpstr>Административное право</vt:lpstr>
      <vt:lpstr>Предмет административного права</vt:lpstr>
      <vt:lpstr>Предмет административного права</vt:lpstr>
      <vt:lpstr>Предмет административного права</vt:lpstr>
      <vt:lpstr>Предмет административного права</vt:lpstr>
      <vt:lpstr>Предмет административного права</vt:lpstr>
      <vt:lpstr>Административное правонарушение (проступок)</vt:lpstr>
      <vt:lpstr>Признаки административного правонарушения</vt:lpstr>
      <vt:lpstr>Виды административных правонарушений</vt:lpstr>
      <vt:lpstr>Субъекты административного права</vt:lpstr>
      <vt:lpstr>Административно-правовой статус граждан</vt:lpstr>
      <vt:lpstr>Административная ответственность</vt:lpstr>
      <vt:lpstr>Виды административных наказаний</vt:lpstr>
      <vt:lpstr>Подведомственность дел об административных  правонарушениях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трудовое право?</vt:lpstr>
      <vt:lpstr>Трудовые правоотношения</vt:lpstr>
      <vt:lpstr>Источники трудового права:</vt:lpstr>
      <vt:lpstr> Субъекты трудовых отношений:</vt:lpstr>
      <vt:lpstr>Презентация PowerPoint</vt:lpstr>
      <vt:lpstr>Документы, предъявляемые   при приеме на работу</vt:lpstr>
      <vt:lpstr>  Заключение трудового договора</vt:lpstr>
      <vt:lpstr>Презентация PowerPoint</vt:lpstr>
      <vt:lpstr>Права несовершеннолетних</vt:lpstr>
      <vt:lpstr>Презентация PowerPoint</vt:lpstr>
      <vt:lpstr>Презентация PowerPoint</vt:lpstr>
      <vt:lpstr>Расторжение трудового договора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Табель учета рабочего времени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Отпуск – время отдыха, предостав-ляемое работнику в соответствии с законодательством.  </vt:lpstr>
      <vt:lpstr>Презентация PowerPoint</vt:lpstr>
      <vt:lpstr>Презентация PowerPoint</vt:lpstr>
      <vt:lpstr>Презентация PowerPoint</vt:lpstr>
      <vt:lpstr>Задачи уголовного права</vt:lpstr>
      <vt:lpstr>Преступление</vt:lpstr>
      <vt:lpstr>Признаки преступления</vt:lpstr>
      <vt:lpstr>Виды наказаний </vt:lpstr>
      <vt:lpstr>Классификация преступлений</vt:lpstr>
      <vt:lpstr>Состав преступления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мест лишения свободы</vt:lpstr>
      <vt:lpstr>      Судимость является «правовым последствием»,  это правовое положение лица, осужденного за совершение преступления к определенной мере наказания, которое в предусмотренных законом случаях влечет неблагоприятные последствия уголовно-правового характера.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Обществознание Тема 1.2: «Общество как сложная система»</dc:title>
  <dc:creator>User</dc:creator>
  <cp:lastModifiedBy>user</cp:lastModifiedBy>
  <cp:revision>130</cp:revision>
  <dcterms:created xsi:type="dcterms:W3CDTF">2018-10-11T13:36:31Z</dcterms:created>
  <dcterms:modified xsi:type="dcterms:W3CDTF">2022-06-07T06:45:08Z</dcterms:modified>
</cp:coreProperties>
</file>