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4"/>
  </p:notesMasterIdLst>
  <p:sldIdLst>
    <p:sldId id="256" r:id="rId2"/>
    <p:sldId id="339" r:id="rId3"/>
    <p:sldId id="391" r:id="rId4"/>
    <p:sldId id="392" r:id="rId5"/>
    <p:sldId id="363" r:id="rId6"/>
    <p:sldId id="364" r:id="rId7"/>
    <p:sldId id="365" r:id="rId8"/>
    <p:sldId id="367" r:id="rId9"/>
    <p:sldId id="369" r:id="rId10"/>
    <p:sldId id="370" r:id="rId11"/>
    <p:sldId id="371" r:id="rId12"/>
    <p:sldId id="377" r:id="rId13"/>
    <p:sldId id="394" r:id="rId14"/>
    <p:sldId id="373" r:id="rId15"/>
    <p:sldId id="374" r:id="rId16"/>
    <p:sldId id="375" r:id="rId17"/>
    <p:sldId id="376" r:id="rId18"/>
    <p:sldId id="378" r:id="rId19"/>
    <p:sldId id="379" r:id="rId20"/>
    <p:sldId id="384" r:id="rId21"/>
    <p:sldId id="385" r:id="rId22"/>
    <p:sldId id="386" r:id="rId23"/>
    <p:sldId id="387" r:id="rId24"/>
    <p:sldId id="389" r:id="rId25"/>
    <p:sldId id="390" r:id="rId26"/>
    <p:sldId id="395" r:id="rId27"/>
    <p:sldId id="396" r:id="rId28"/>
    <p:sldId id="397" r:id="rId29"/>
    <p:sldId id="398" r:id="rId30"/>
    <p:sldId id="399" r:id="rId31"/>
    <p:sldId id="400" r:id="rId32"/>
    <p:sldId id="401" r:id="rId33"/>
    <p:sldId id="417" r:id="rId34"/>
    <p:sldId id="418" r:id="rId35"/>
    <p:sldId id="419" r:id="rId36"/>
    <p:sldId id="420" r:id="rId37"/>
    <p:sldId id="421" r:id="rId38"/>
    <p:sldId id="422" r:id="rId39"/>
    <p:sldId id="423" r:id="rId40"/>
    <p:sldId id="424" r:id="rId41"/>
    <p:sldId id="425" r:id="rId42"/>
    <p:sldId id="426" r:id="rId43"/>
    <p:sldId id="427" r:id="rId44"/>
    <p:sldId id="428" r:id="rId45"/>
    <p:sldId id="429" r:id="rId46"/>
    <p:sldId id="430" r:id="rId47"/>
    <p:sldId id="431" r:id="rId48"/>
    <p:sldId id="432" r:id="rId49"/>
    <p:sldId id="433" r:id="rId50"/>
    <p:sldId id="434" r:id="rId51"/>
    <p:sldId id="435" r:id="rId52"/>
    <p:sldId id="436" r:id="rId53"/>
    <p:sldId id="402" r:id="rId54"/>
    <p:sldId id="403" r:id="rId55"/>
    <p:sldId id="404" r:id="rId56"/>
    <p:sldId id="405" r:id="rId57"/>
    <p:sldId id="406" r:id="rId58"/>
    <p:sldId id="408" r:id="rId59"/>
    <p:sldId id="410" r:id="rId60"/>
    <p:sldId id="411" r:id="rId61"/>
    <p:sldId id="412" r:id="rId62"/>
    <p:sldId id="413" r:id="rId63"/>
    <p:sldId id="414" r:id="rId64"/>
    <p:sldId id="415" r:id="rId65"/>
    <p:sldId id="416" r:id="rId66"/>
    <p:sldId id="437" r:id="rId67"/>
    <p:sldId id="438" r:id="rId68"/>
    <p:sldId id="439" r:id="rId69"/>
    <p:sldId id="440" r:id="rId70"/>
    <p:sldId id="441" r:id="rId71"/>
    <p:sldId id="442" r:id="rId72"/>
    <p:sldId id="443" r:id="rId7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84C422C-4DC3-4A13-9B5E-D70C5CE548DE}">
          <p14:sldIdLst>
            <p14:sldId id="256"/>
            <p14:sldId id="339"/>
            <p14:sldId id="391"/>
            <p14:sldId id="392"/>
            <p14:sldId id="363"/>
            <p14:sldId id="364"/>
            <p14:sldId id="365"/>
            <p14:sldId id="367"/>
            <p14:sldId id="369"/>
            <p14:sldId id="370"/>
            <p14:sldId id="371"/>
            <p14:sldId id="377"/>
            <p14:sldId id="394"/>
            <p14:sldId id="373"/>
            <p14:sldId id="374"/>
            <p14:sldId id="375"/>
            <p14:sldId id="376"/>
            <p14:sldId id="378"/>
            <p14:sldId id="379"/>
            <p14:sldId id="384"/>
            <p14:sldId id="385"/>
            <p14:sldId id="386"/>
            <p14:sldId id="387"/>
            <p14:sldId id="389"/>
            <p14:sldId id="390"/>
            <p14:sldId id="395"/>
            <p14:sldId id="396"/>
            <p14:sldId id="397"/>
            <p14:sldId id="398"/>
            <p14:sldId id="399"/>
            <p14:sldId id="400"/>
            <p14:sldId id="401"/>
            <p14:sldId id="417"/>
            <p14:sldId id="418"/>
            <p14:sldId id="419"/>
            <p14:sldId id="420"/>
            <p14:sldId id="421"/>
            <p14:sldId id="422"/>
            <p14:sldId id="423"/>
            <p14:sldId id="424"/>
            <p14:sldId id="425"/>
            <p14:sldId id="426"/>
            <p14:sldId id="427"/>
            <p14:sldId id="428"/>
            <p14:sldId id="429"/>
            <p14:sldId id="430"/>
            <p14:sldId id="431"/>
            <p14:sldId id="432"/>
            <p14:sldId id="433"/>
            <p14:sldId id="434"/>
            <p14:sldId id="435"/>
            <p14:sldId id="436"/>
            <p14:sldId id="402"/>
            <p14:sldId id="403"/>
            <p14:sldId id="404"/>
            <p14:sldId id="405"/>
            <p14:sldId id="406"/>
            <p14:sldId id="408"/>
            <p14:sldId id="410"/>
            <p14:sldId id="411"/>
            <p14:sldId id="412"/>
            <p14:sldId id="413"/>
            <p14:sldId id="414"/>
            <p14:sldId id="415"/>
            <p14:sldId id="416"/>
            <p14:sldId id="437"/>
            <p14:sldId id="438"/>
            <p14:sldId id="439"/>
            <p14:sldId id="440"/>
            <p14:sldId id="441"/>
            <p14:sldId id="442"/>
            <p14:sldId id="443"/>
          </p14:sldIdLst>
        </p14:section>
        <p14:section name="Раздел без заголовка" id="{8DAE2857-70CC-4718-8F4D-9A975F9BF25D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70" autoAdjust="0"/>
    <p:restoredTop sz="94660"/>
  </p:normalViewPr>
  <p:slideViewPr>
    <p:cSldViewPr>
      <p:cViewPr varScale="1">
        <p:scale>
          <a:sx n="106" d="100"/>
          <a:sy n="106" d="100"/>
        </p:scale>
        <p:origin x="148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95FCEA-8E84-4907-8772-65AAF3C95066}" type="doc">
      <dgm:prSet loTypeId="urn:microsoft.com/office/officeart/2005/8/layout/arrow2" loCatId="process" qsTypeId="urn:microsoft.com/office/officeart/2005/8/quickstyle/simple4" qsCatId="simple" csTypeId="urn:microsoft.com/office/officeart/2005/8/colors/colorful1#1" csCatId="colorful" phldr="1"/>
      <dgm:spPr/>
    </dgm:pt>
    <dgm:pt modelId="{281802DE-DF32-4366-B4B7-28CFC5BBA31E}">
      <dgm:prSet phldrT="[Текст]" custT="1"/>
      <dgm:spPr/>
      <dgm:t>
        <a:bodyPr/>
        <a:lstStyle/>
        <a:p>
          <a:r>
            <a:rPr lang="ru-RU" sz="2000" b="1" dirty="0" smtClean="0"/>
            <a:t>Количество и качество природных ресурсов</a:t>
          </a:r>
          <a:endParaRPr lang="ru-RU" sz="2000" b="1" dirty="0"/>
        </a:p>
      </dgm:t>
    </dgm:pt>
    <dgm:pt modelId="{8E159A15-39B7-4A22-BC84-E187C0FF2D63}" type="parTrans" cxnId="{3A23A0E2-4107-49EC-A536-DB9241414B0C}">
      <dgm:prSet/>
      <dgm:spPr/>
      <dgm:t>
        <a:bodyPr/>
        <a:lstStyle/>
        <a:p>
          <a:endParaRPr lang="ru-RU"/>
        </a:p>
      </dgm:t>
    </dgm:pt>
    <dgm:pt modelId="{B4B29AA8-9E88-4945-A1E2-9381A2B78314}" type="sibTrans" cxnId="{3A23A0E2-4107-49EC-A536-DB9241414B0C}">
      <dgm:prSet/>
      <dgm:spPr/>
      <dgm:t>
        <a:bodyPr/>
        <a:lstStyle/>
        <a:p>
          <a:endParaRPr lang="ru-RU"/>
        </a:p>
      </dgm:t>
    </dgm:pt>
    <dgm:pt modelId="{CB2C58A2-3455-4AF5-8022-D992D7A58B88}">
      <dgm:prSet phldrT="[Текст]" custT="1"/>
      <dgm:spPr/>
      <dgm:t>
        <a:bodyPr/>
        <a:lstStyle/>
        <a:p>
          <a:r>
            <a:rPr lang="ru-RU" sz="2000" b="1" dirty="0" smtClean="0"/>
            <a:t>Технический прогресс</a:t>
          </a:r>
          <a:endParaRPr lang="ru-RU" sz="2000" b="1" dirty="0"/>
        </a:p>
      </dgm:t>
    </dgm:pt>
    <dgm:pt modelId="{1F9E1C1B-C31F-423B-A108-DC6F8EAC8421}" type="parTrans" cxnId="{3CDCEE6B-FF7F-4EE4-8847-E770A52787D8}">
      <dgm:prSet/>
      <dgm:spPr/>
      <dgm:t>
        <a:bodyPr/>
        <a:lstStyle/>
        <a:p>
          <a:endParaRPr lang="ru-RU"/>
        </a:p>
      </dgm:t>
    </dgm:pt>
    <dgm:pt modelId="{98EC2E2E-CF14-45D1-8213-F67317B031EB}" type="sibTrans" cxnId="{3CDCEE6B-FF7F-4EE4-8847-E770A52787D8}">
      <dgm:prSet/>
      <dgm:spPr/>
      <dgm:t>
        <a:bodyPr/>
        <a:lstStyle/>
        <a:p>
          <a:endParaRPr lang="ru-RU"/>
        </a:p>
      </dgm:t>
    </dgm:pt>
    <dgm:pt modelId="{01BDED2C-B34B-4207-9EE4-A8982CCD34FC}">
      <dgm:prSet phldrT="[Текст]" custT="1"/>
      <dgm:spPr/>
      <dgm:t>
        <a:bodyPr/>
        <a:lstStyle/>
        <a:p>
          <a:r>
            <a:rPr lang="ru-RU" sz="2000" b="1" dirty="0" smtClean="0"/>
            <a:t>Инвестиции</a:t>
          </a:r>
          <a:endParaRPr lang="ru-RU" sz="2000" b="1" dirty="0"/>
        </a:p>
      </dgm:t>
    </dgm:pt>
    <dgm:pt modelId="{5787C1A7-281D-40C8-829E-CEDA947A8B9C}" type="parTrans" cxnId="{06385D35-0C01-49EB-8500-BB85BDC0B625}">
      <dgm:prSet/>
      <dgm:spPr/>
      <dgm:t>
        <a:bodyPr/>
        <a:lstStyle/>
        <a:p>
          <a:endParaRPr lang="ru-RU"/>
        </a:p>
      </dgm:t>
    </dgm:pt>
    <dgm:pt modelId="{ED30C06B-C6E5-4D85-ADF2-66D71F98B1C7}" type="sibTrans" cxnId="{06385D35-0C01-49EB-8500-BB85BDC0B625}">
      <dgm:prSet/>
      <dgm:spPr/>
      <dgm:t>
        <a:bodyPr/>
        <a:lstStyle/>
        <a:p>
          <a:endParaRPr lang="ru-RU"/>
        </a:p>
      </dgm:t>
    </dgm:pt>
    <dgm:pt modelId="{FA89786B-9D9E-405D-ABC7-C8BAFB19A682}">
      <dgm:prSet custT="1"/>
      <dgm:spPr/>
      <dgm:t>
        <a:bodyPr/>
        <a:lstStyle/>
        <a:p>
          <a:r>
            <a:rPr lang="ru-RU" sz="2000" b="1" dirty="0" smtClean="0"/>
            <a:t>Трудовые ресурсы</a:t>
          </a:r>
          <a:endParaRPr lang="ru-RU" sz="2000" b="1" dirty="0"/>
        </a:p>
      </dgm:t>
    </dgm:pt>
    <dgm:pt modelId="{F385086B-41BD-4884-98F1-B8995679A348}" type="parTrans" cxnId="{F8ADF7CD-8DAF-46A2-822C-DDE935CBD744}">
      <dgm:prSet/>
      <dgm:spPr/>
      <dgm:t>
        <a:bodyPr/>
        <a:lstStyle/>
        <a:p>
          <a:endParaRPr lang="ru-RU"/>
        </a:p>
      </dgm:t>
    </dgm:pt>
    <dgm:pt modelId="{EA6804C5-5583-424E-A928-955890F3DDCD}" type="sibTrans" cxnId="{F8ADF7CD-8DAF-46A2-822C-DDE935CBD744}">
      <dgm:prSet/>
      <dgm:spPr/>
      <dgm:t>
        <a:bodyPr/>
        <a:lstStyle/>
        <a:p>
          <a:endParaRPr lang="ru-RU"/>
        </a:p>
      </dgm:t>
    </dgm:pt>
    <dgm:pt modelId="{1A7BA8DF-DD7D-47F6-B860-A26D4063AA0A}">
      <dgm:prSet custT="1"/>
      <dgm:spPr/>
      <dgm:t>
        <a:bodyPr/>
        <a:lstStyle/>
        <a:p>
          <a:r>
            <a:rPr lang="ru-RU" sz="2000" b="1" dirty="0" smtClean="0"/>
            <a:t>Капитал</a:t>
          </a:r>
          <a:endParaRPr lang="ru-RU" sz="2000" b="1" dirty="0"/>
        </a:p>
      </dgm:t>
    </dgm:pt>
    <dgm:pt modelId="{ED330DCA-D9CC-4CBD-A691-D106837135BE}" type="parTrans" cxnId="{143FDCC6-5CB1-4F23-BD80-D9969EB01230}">
      <dgm:prSet/>
      <dgm:spPr/>
      <dgm:t>
        <a:bodyPr/>
        <a:lstStyle/>
        <a:p>
          <a:endParaRPr lang="ru-RU"/>
        </a:p>
      </dgm:t>
    </dgm:pt>
    <dgm:pt modelId="{08346F5E-44B5-4955-A297-3615C9C18AA6}" type="sibTrans" cxnId="{143FDCC6-5CB1-4F23-BD80-D9969EB01230}">
      <dgm:prSet/>
      <dgm:spPr/>
      <dgm:t>
        <a:bodyPr/>
        <a:lstStyle/>
        <a:p>
          <a:endParaRPr lang="ru-RU"/>
        </a:p>
      </dgm:t>
    </dgm:pt>
    <dgm:pt modelId="{A592C530-4F67-4052-BF00-50E31DE01896}" type="pres">
      <dgm:prSet presAssocID="{B395FCEA-8E84-4907-8772-65AAF3C95066}" presName="arrowDiagram" presStyleCnt="0">
        <dgm:presLayoutVars>
          <dgm:chMax val="5"/>
          <dgm:dir/>
          <dgm:resizeHandles val="exact"/>
        </dgm:presLayoutVars>
      </dgm:prSet>
      <dgm:spPr/>
    </dgm:pt>
    <dgm:pt modelId="{2EA689DD-53DC-43D8-ADE8-CFDF00C71104}" type="pres">
      <dgm:prSet presAssocID="{B395FCEA-8E84-4907-8772-65AAF3C95066}" presName="arrow" presStyleLbl="bgShp" presStyleIdx="0" presStyleCnt="1"/>
      <dgm:spPr/>
    </dgm:pt>
    <dgm:pt modelId="{6A8C5056-DACF-4109-8A2E-D874C0787C2F}" type="pres">
      <dgm:prSet presAssocID="{B395FCEA-8E84-4907-8772-65AAF3C95066}" presName="arrowDiagram5" presStyleCnt="0"/>
      <dgm:spPr/>
    </dgm:pt>
    <dgm:pt modelId="{1E2F0BA3-F889-4400-A789-46F68A1083CA}" type="pres">
      <dgm:prSet presAssocID="{281802DE-DF32-4366-B4B7-28CFC5BBA31E}" presName="bullet5a" presStyleLbl="node1" presStyleIdx="0" presStyleCnt="5"/>
      <dgm:spPr/>
    </dgm:pt>
    <dgm:pt modelId="{CB370D11-45A5-43CF-8934-484E25F0E6DF}" type="pres">
      <dgm:prSet presAssocID="{281802DE-DF32-4366-B4B7-28CFC5BBA31E}" presName="textBox5a" presStyleLbl="revTx" presStyleIdx="0" presStyleCnt="5" custScaleX="324964" custScaleY="76066" custLinFactNeighborX="-7369" custLinFactNeighborY="162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6682BB-DC3A-4B5F-836A-D2991126D48D}" type="pres">
      <dgm:prSet presAssocID="{FA89786B-9D9E-405D-ABC7-C8BAFB19A682}" presName="bullet5b" presStyleLbl="node1" presStyleIdx="1" presStyleCnt="5"/>
      <dgm:spPr/>
    </dgm:pt>
    <dgm:pt modelId="{614E93A1-4021-4A5D-8E90-C23527333481}" type="pres">
      <dgm:prSet presAssocID="{FA89786B-9D9E-405D-ABC7-C8BAFB19A682}" presName="textBox5b" presStyleLbl="revTx" presStyleIdx="1" presStyleCnt="5" custScaleX="136982" custScaleY="42751" custLinFactNeighborX="-2538" custLinFactNeighborY="-101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193EA1-B5CE-47EE-864A-701E757ED132}" type="pres">
      <dgm:prSet presAssocID="{1A7BA8DF-DD7D-47F6-B860-A26D4063AA0A}" presName="bullet5c" presStyleLbl="node1" presStyleIdx="2" presStyleCnt="5"/>
      <dgm:spPr/>
    </dgm:pt>
    <dgm:pt modelId="{85D9F9CC-FCBF-4DD8-AA1A-2608F9FF9730}" type="pres">
      <dgm:prSet presAssocID="{1A7BA8DF-DD7D-47F6-B860-A26D4063AA0A}" presName="textBox5c" presStyleLbl="revTx" presStyleIdx="2" presStyleCnt="5" custScaleX="136982" custScaleY="20050" custLinFactNeighborX="-1623" custLinFactNeighborY="-224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51D4DB-9C85-44FF-AAE0-3B733F5C1D6F}" type="pres">
      <dgm:prSet presAssocID="{CB2C58A2-3455-4AF5-8022-D992D7A58B88}" presName="bullet5d" presStyleLbl="node1" presStyleIdx="3" presStyleCnt="5"/>
      <dgm:spPr/>
    </dgm:pt>
    <dgm:pt modelId="{5C2EDC24-31E9-49DE-BFB2-95D35F0B41AF}" type="pres">
      <dgm:prSet presAssocID="{CB2C58A2-3455-4AF5-8022-D992D7A58B88}" presName="textBox5d" presStyleLbl="revTx" presStyleIdx="3" presStyleCnt="5" custScaleX="136982" custScaleY="28746" custLinFactNeighborX="-5274" custLinFactNeighborY="-173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4B5666-8A3D-4CBF-A710-A03DF82A7450}" type="pres">
      <dgm:prSet presAssocID="{01BDED2C-B34B-4207-9EE4-A8982CCD34FC}" presName="bullet5e" presStyleLbl="node1" presStyleIdx="4" presStyleCnt="5"/>
      <dgm:spPr/>
    </dgm:pt>
    <dgm:pt modelId="{1BC9A46A-C1F5-4231-AF98-21DAD874DEA0}" type="pres">
      <dgm:prSet presAssocID="{01BDED2C-B34B-4207-9EE4-A8982CCD34FC}" presName="textBox5e" presStyleLbl="revTx" presStyleIdx="4" presStyleCnt="5" custScaleX="136982" custScaleY="31320" custLinFactNeighborX="6736" custLinFactNeighborY="-259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6385D35-0C01-49EB-8500-BB85BDC0B625}" srcId="{B395FCEA-8E84-4907-8772-65AAF3C95066}" destId="{01BDED2C-B34B-4207-9EE4-A8982CCD34FC}" srcOrd="4" destOrd="0" parTransId="{5787C1A7-281D-40C8-829E-CEDA947A8B9C}" sibTransId="{ED30C06B-C6E5-4D85-ADF2-66D71F98B1C7}"/>
    <dgm:cxn modelId="{F8ADF7CD-8DAF-46A2-822C-DDE935CBD744}" srcId="{B395FCEA-8E84-4907-8772-65AAF3C95066}" destId="{FA89786B-9D9E-405D-ABC7-C8BAFB19A682}" srcOrd="1" destOrd="0" parTransId="{F385086B-41BD-4884-98F1-B8995679A348}" sibTransId="{EA6804C5-5583-424E-A928-955890F3DDCD}"/>
    <dgm:cxn modelId="{3A23A0E2-4107-49EC-A536-DB9241414B0C}" srcId="{B395FCEA-8E84-4907-8772-65AAF3C95066}" destId="{281802DE-DF32-4366-B4B7-28CFC5BBA31E}" srcOrd="0" destOrd="0" parTransId="{8E159A15-39B7-4A22-BC84-E187C0FF2D63}" sibTransId="{B4B29AA8-9E88-4945-A1E2-9381A2B78314}"/>
    <dgm:cxn modelId="{B0610E72-EFC8-4913-83E3-C3C3BDAD55D4}" type="presOf" srcId="{CB2C58A2-3455-4AF5-8022-D992D7A58B88}" destId="{5C2EDC24-31E9-49DE-BFB2-95D35F0B41AF}" srcOrd="0" destOrd="0" presId="urn:microsoft.com/office/officeart/2005/8/layout/arrow2"/>
    <dgm:cxn modelId="{143FDCC6-5CB1-4F23-BD80-D9969EB01230}" srcId="{B395FCEA-8E84-4907-8772-65AAF3C95066}" destId="{1A7BA8DF-DD7D-47F6-B860-A26D4063AA0A}" srcOrd="2" destOrd="0" parTransId="{ED330DCA-D9CC-4CBD-A691-D106837135BE}" sibTransId="{08346F5E-44B5-4955-A297-3615C9C18AA6}"/>
    <dgm:cxn modelId="{0E641A02-B46C-4541-ABA8-305C656661AA}" type="presOf" srcId="{FA89786B-9D9E-405D-ABC7-C8BAFB19A682}" destId="{614E93A1-4021-4A5D-8E90-C23527333481}" srcOrd="0" destOrd="0" presId="urn:microsoft.com/office/officeart/2005/8/layout/arrow2"/>
    <dgm:cxn modelId="{04CED0D0-BF6E-4080-AA4E-92693AC3935A}" type="presOf" srcId="{281802DE-DF32-4366-B4B7-28CFC5BBA31E}" destId="{CB370D11-45A5-43CF-8934-484E25F0E6DF}" srcOrd="0" destOrd="0" presId="urn:microsoft.com/office/officeart/2005/8/layout/arrow2"/>
    <dgm:cxn modelId="{3CDCEE6B-FF7F-4EE4-8847-E770A52787D8}" srcId="{B395FCEA-8E84-4907-8772-65AAF3C95066}" destId="{CB2C58A2-3455-4AF5-8022-D992D7A58B88}" srcOrd="3" destOrd="0" parTransId="{1F9E1C1B-C31F-423B-A108-DC6F8EAC8421}" sibTransId="{98EC2E2E-CF14-45D1-8213-F67317B031EB}"/>
    <dgm:cxn modelId="{BB270B99-15AE-44B9-AED1-EFF6B11F87A9}" type="presOf" srcId="{1A7BA8DF-DD7D-47F6-B860-A26D4063AA0A}" destId="{85D9F9CC-FCBF-4DD8-AA1A-2608F9FF9730}" srcOrd="0" destOrd="0" presId="urn:microsoft.com/office/officeart/2005/8/layout/arrow2"/>
    <dgm:cxn modelId="{A8B5ED91-FE40-4FA2-ADDB-46BB540C3A5B}" type="presOf" srcId="{B395FCEA-8E84-4907-8772-65AAF3C95066}" destId="{A592C530-4F67-4052-BF00-50E31DE01896}" srcOrd="0" destOrd="0" presId="urn:microsoft.com/office/officeart/2005/8/layout/arrow2"/>
    <dgm:cxn modelId="{971598B2-28F2-4676-A519-1EFD81118E80}" type="presOf" srcId="{01BDED2C-B34B-4207-9EE4-A8982CCD34FC}" destId="{1BC9A46A-C1F5-4231-AF98-21DAD874DEA0}" srcOrd="0" destOrd="0" presId="urn:microsoft.com/office/officeart/2005/8/layout/arrow2"/>
    <dgm:cxn modelId="{D3B5339E-A051-4709-8823-FF0ADE1EF845}" type="presParOf" srcId="{A592C530-4F67-4052-BF00-50E31DE01896}" destId="{2EA689DD-53DC-43D8-ADE8-CFDF00C71104}" srcOrd="0" destOrd="0" presId="urn:microsoft.com/office/officeart/2005/8/layout/arrow2"/>
    <dgm:cxn modelId="{85331F0F-A6FC-4174-9CB2-EF38DC54467A}" type="presParOf" srcId="{A592C530-4F67-4052-BF00-50E31DE01896}" destId="{6A8C5056-DACF-4109-8A2E-D874C0787C2F}" srcOrd="1" destOrd="0" presId="urn:microsoft.com/office/officeart/2005/8/layout/arrow2"/>
    <dgm:cxn modelId="{0352C590-CAB7-431C-ADA4-2DB3B37DA3CF}" type="presParOf" srcId="{6A8C5056-DACF-4109-8A2E-D874C0787C2F}" destId="{1E2F0BA3-F889-4400-A789-46F68A1083CA}" srcOrd="0" destOrd="0" presId="urn:microsoft.com/office/officeart/2005/8/layout/arrow2"/>
    <dgm:cxn modelId="{A9587A84-9B88-448F-BE7D-86AFA0603265}" type="presParOf" srcId="{6A8C5056-DACF-4109-8A2E-D874C0787C2F}" destId="{CB370D11-45A5-43CF-8934-484E25F0E6DF}" srcOrd="1" destOrd="0" presId="urn:microsoft.com/office/officeart/2005/8/layout/arrow2"/>
    <dgm:cxn modelId="{B4FC81E1-6384-475C-8FE5-271872E7DD25}" type="presParOf" srcId="{6A8C5056-DACF-4109-8A2E-D874C0787C2F}" destId="{656682BB-DC3A-4B5F-836A-D2991126D48D}" srcOrd="2" destOrd="0" presId="urn:microsoft.com/office/officeart/2005/8/layout/arrow2"/>
    <dgm:cxn modelId="{69D875A4-998C-48CB-9ADE-D3A388AAB802}" type="presParOf" srcId="{6A8C5056-DACF-4109-8A2E-D874C0787C2F}" destId="{614E93A1-4021-4A5D-8E90-C23527333481}" srcOrd="3" destOrd="0" presId="urn:microsoft.com/office/officeart/2005/8/layout/arrow2"/>
    <dgm:cxn modelId="{9CEB0BC4-884D-4ECD-A99E-289E1EBEC894}" type="presParOf" srcId="{6A8C5056-DACF-4109-8A2E-D874C0787C2F}" destId="{D1193EA1-B5CE-47EE-864A-701E757ED132}" srcOrd="4" destOrd="0" presId="urn:microsoft.com/office/officeart/2005/8/layout/arrow2"/>
    <dgm:cxn modelId="{46642E18-29AC-47E1-959E-FAF298462F43}" type="presParOf" srcId="{6A8C5056-DACF-4109-8A2E-D874C0787C2F}" destId="{85D9F9CC-FCBF-4DD8-AA1A-2608F9FF9730}" srcOrd="5" destOrd="0" presId="urn:microsoft.com/office/officeart/2005/8/layout/arrow2"/>
    <dgm:cxn modelId="{87987120-E73D-4E58-AA41-06D2C593F854}" type="presParOf" srcId="{6A8C5056-DACF-4109-8A2E-D874C0787C2F}" destId="{8151D4DB-9C85-44FF-AAE0-3B733F5C1D6F}" srcOrd="6" destOrd="0" presId="urn:microsoft.com/office/officeart/2005/8/layout/arrow2"/>
    <dgm:cxn modelId="{35A8D1C6-2B75-4717-B172-29415879BE23}" type="presParOf" srcId="{6A8C5056-DACF-4109-8A2E-D874C0787C2F}" destId="{5C2EDC24-31E9-49DE-BFB2-95D35F0B41AF}" srcOrd="7" destOrd="0" presId="urn:microsoft.com/office/officeart/2005/8/layout/arrow2"/>
    <dgm:cxn modelId="{CAAEF173-56D1-4B66-8C16-7A8FD7D99E40}" type="presParOf" srcId="{6A8C5056-DACF-4109-8A2E-D874C0787C2F}" destId="{FA4B5666-8A3D-4CBF-A710-A03DF82A7450}" srcOrd="8" destOrd="0" presId="urn:microsoft.com/office/officeart/2005/8/layout/arrow2"/>
    <dgm:cxn modelId="{7ABAEBAA-1DA6-4565-B883-C4763479FFF0}" type="presParOf" srcId="{6A8C5056-DACF-4109-8A2E-D874C0787C2F}" destId="{1BC9A46A-C1F5-4231-AF98-21DAD874DEA0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57711A-BA60-4956-921C-FAB38B3B802E}" type="doc">
      <dgm:prSet loTypeId="urn:microsoft.com/office/officeart/2005/8/layout/vList6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E7EE05A-E401-4CAD-BC91-A051D82D00B7}">
      <dgm:prSet phldrT="[Текст]"/>
      <dgm:spPr/>
      <dgm:t>
        <a:bodyPr/>
        <a:lstStyle/>
        <a:p>
          <a:r>
            <a:rPr lang="ru-RU" dirty="0" smtClean="0"/>
            <a:t>Экстенсивный</a:t>
          </a:r>
          <a:endParaRPr lang="ru-RU" dirty="0"/>
        </a:p>
      </dgm:t>
    </dgm:pt>
    <dgm:pt modelId="{11F80033-13D9-4F78-A7CC-8A2CDFA4E881}" type="parTrans" cxnId="{31C3ADF9-A0B9-4E88-B579-6E4B907FD1CA}">
      <dgm:prSet/>
      <dgm:spPr/>
      <dgm:t>
        <a:bodyPr/>
        <a:lstStyle/>
        <a:p>
          <a:endParaRPr lang="ru-RU"/>
        </a:p>
      </dgm:t>
    </dgm:pt>
    <dgm:pt modelId="{4240FEDF-26D4-4BFC-AF28-0070083CEBF9}" type="sibTrans" cxnId="{31C3ADF9-A0B9-4E88-B579-6E4B907FD1CA}">
      <dgm:prSet/>
      <dgm:spPr/>
      <dgm:t>
        <a:bodyPr/>
        <a:lstStyle/>
        <a:p>
          <a:endParaRPr lang="ru-RU"/>
        </a:p>
      </dgm:t>
    </dgm:pt>
    <dgm:pt modelId="{0C446636-90B5-49C8-8CF5-C41C3666D0C0}">
      <dgm:prSet phldrT="[Текст]" custT="1"/>
      <dgm:spPr/>
      <dgm:t>
        <a:bodyPr/>
        <a:lstStyle/>
        <a:p>
          <a:r>
            <a:rPr lang="ru-RU" sz="2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Увеличение ВВП за счет расширения масштабов использования ресурсов</a:t>
          </a:r>
          <a:endParaRPr lang="ru-RU" sz="2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8E5BD3-264C-489F-9E3C-0B61183A2D45}" type="parTrans" cxnId="{99D3424D-90B9-4D13-8FA6-185E4262C6F1}">
      <dgm:prSet/>
      <dgm:spPr/>
      <dgm:t>
        <a:bodyPr/>
        <a:lstStyle/>
        <a:p>
          <a:endParaRPr lang="ru-RU"/>
        </a:p>
      </dgm:t>
    </dgm:pt>
    <dgm:pt modelId="{A9B5C15B-4C16-4598-A62B-BBBF6F68F415}" type="sibTrans" cxnId="{99D3424D-90B9-4D13-8FA6-185E4262C6F1}">
      <dgm:prSet/>
      <dgm:spPr/>
      <dgm:t>
        <a:bodyPr/>
        <a:lstStyle/>
        <a:p>
          <a:endParaRPr lang="ru-RU"/>
        </a:p>
      </dgm:t>
    </dgm:pt>
    <dgm:pt modelId="{E2A5C435-5119-4EB0-9E2C-7081FE3C547D}">
      <dgm:prSet phldrT="[Текст]"/>
      <dgm:spPr/>
      <dgm:t>
        <a:bodyPr/>
        <a:lstStyle/>
        <a:p>
          <a:r>
            <a:rPr lang="ru-RU" dirty="0" smtClean="0"/>
            <a:t>Интенсивный</a:t>
          </a:r>
          <a:endParaRPr lang="ru-RU" dirty="0"/>
        </a:p>
      </dgm:t>
    </dgm:pt>
    <dgm:pt modelId="{FD74D888-F26F-4AA8-A284-FD24A7A46EFD}" type="parTrans" cxnId="{01BC2F23-67AB-41BB-92D2-0E46C9A77DBE}">
      <dgm:prSet/>
      <dgm:spPr/>
      <dgm:t>
        <a:bodyPr/>
        <a:lstStyle/>
        <a:p>
          <a:endParaRPr lang="ru-RU"/>
        </a:p>
      </dgm:t>
    </dgm:pt>
    <dgm:pt modelId="{E7C6ADBC-C87B-4014-A0D0-1F5C993B6087}" type="sibTrans" cxnId="{01BC2F23-67AB-41BB-92D2-0E46C9A77DBE}">
      <dgm:prSet/>
      <dgm:spPr/>
      <dgm:t>
        <a:bodyPr/>
        <a:lstStyle/>
        <a:p>
          <a:endParaRPr lang="ru-RU"/>
        </a:p>
      </dgm:t>
    </dgm:pt>
    <dgm:pt modelId="{1E097235-AB6F-42C8-98B6-E2689456BFDB}">
      <dgm:prSet phldrT="[Текст]"/>
      <dgm:spPr/>
      <dgm:t>
        <a:bodyPr/>
        <a:lstStyle/>
        <a:p>
          <a:r>
            <a:rPr lang="ru-RU" dirty="0" smtClean="0"/>
            <a:t>Увеличение ВВП за счет качественного улучшения факторов производства и повышения их эффективности</a:t>
          </a:r>
          <a:endParaRPr lang="ru-RU" dirty="0"/>
        </a:p>
      </dgm:t>
    </dgm:pt>
    <dgm:pt modelId="{512940D3-3CC3-46E8-AF45-162579EFCB29}" type="parTrans" cxnId="{5B7F035D-844F-46D8-834D-93211641707C}">
      <dgm:prSet/>
      <dgm:spPr/>
      <dgm:t>
        <a:bodyPr/>
        <a:lstStyle/>
        <a:p>
          <a:endParaRPr lang="ru-RU"/>
        </a:p>
      </dgm:t>
    </dgm:pt>
    <dgm:pt modelId="{47EFF67D-E98F-4935-890E-EA1210014A51}" type="sibTrans" cxnId="{5B7F035D-844F-46D8-834D-93211641707C}">
      <dgm:prSet/>
      <dgm:spPr/>
      <dgm:t>
        <a:bodyPr/>
        <a:lstStyle/>
        <a:p>
          <a:endParaRPr lang="ru-RU"/>
        </a:p>
      </dgm:t>
    </dgm:pt>
    <dgm:pt modelId="{1091B6A7-F223-4563-A78C-8327804AC498}" type="pres">
      <dgm:prSet presAssocID="{9657711A-BA60-4956-921C-FAB38B3B802E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58C5766-8C35-4291-B39A-A38EA82D3000}" type="pres">
      <dgm:prSet presAssocID="{BE7EE05A-E401-4CAD-BC91-A051D82D00B7}" presName="linNode" presStyleCnt="0"/>
      <dgm:spPr/>
    </dgm:pt>
    <dgm:pt modelId="{3E024A77-FB88-4210-9531-12EEC2323430}" type="pres">
      <dgm:prSet presAssocID="{BE7EE05A-E401-4CAD-BC91-A051D82D00B7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D07A81-6430-4BCB-85D8-C8AF729ED103}" type="pres">
      <dgm:prSet presAssocID="{BE7EE05A-E401-4CAD-BC91-A051D82D00B7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013B49-6F3F-4B61-B508-C317CE7CC034}" type="pres">
      <dgm:prSet presAssocID="{4240FEDF-26D4-4BFC-AF28-0070083CEBF9}" presName="spacing" presStyleCnt="0"/>
      <dgm:spPr/>
    </dgm:pt>
    <dgm:pt modelId="{17929E47-653F-462D-BFB0-B51450B9AD34}" type="pres">
      <dgm:prSet presAssocID="{E2A5C435-5119-4EB0-9E2C-7081FE3C547D}" presName="linNode" presStyleCnt="0"/>
      <dgm:spPr/>
    </dgm:pt>
    <dgm:pt modelId="{7C29C31A-94C4-437F-9746-33DCBBEDF039}" type="pres">
      <dgm:prSet presAssocID="{E2A5C435-5119-4EB0-9E2C-7081FE3C547D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2FAD6C-1991-4D71-A2E2-735A165A99F1}" type="pres">
      <dgm:prSet presAssocID="{E2A5C435-5119-4EB0-9E2C-7081FE3C547D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77B98F-28CB-4E97-81CC-BDE865E4AC9A}" type="presOf" srcId="{9657711A-BA60-4956-921C-FAB38B3B802E}" destId="{1091B6A7-F223-4563-A78C-8327804AC498}" srcOrd="0" destOrd="0" presId="urn:microsoft.com/office/officeart/2005/8/layout/vList6"/>
    <dgm:cxn modelId="{174D29CA-1EFD-4934-8241-38F87A4AD3A7}" type="presOf" srcId="{1E097235-AB6F-42C8-98B6-E2689456BFDB}" destId="{722FAD6C-1991-4D71-A2E2-735A165A99F1}" srcOrd="0" destOrd="0" presId="urn:microsoft.com/office/officeart/2005/8/layout/vList6"/>
    <dgm:cxn modelId="{91DD748A-76C6-4C29-9852-CA7DA04F0231}" type="presOf" srcId="{BE7EE05A-E401-4CAD-BC91-A051D82D00B7}" destId="{3E024A77-FB88-4210-9531-12EEC2323430}" srcOrd="0" destOrd="0" presId="urn:microsoft.com/office/officeart/2005/8/layout/vList6"/>
    <dgm:cxn modelId="{CB30231C-B527-4C72-9249-CDC79235A9F3}" type="presOf" srcId="{E2A5C435-5119-4EB0-9E2C-7081FE3C547D}" destId="{7C29C31A-94C4-437F-9746-33DCBBEDF039}" srcOrd="0" destOrd="0" presId="urn:microsoft.com/office/officeart/2005/8/layout/vList6"/>
    <dgm:cxn modelId="{42CF646C-52C0-4401-91DE-07120728E815}" type="presOf" srcId="{0C446636-90B5-49C8-8CF5-C41C3666D0C0}" destId="{92D07A81-6430-4BCB-85D8-C8AF729ED103}" srcOrd="0" destOrd="0" presId="urn:microsoft.com/office/officeart/2005/8/layout/vList6"/>
    <dgm:cxn modelId="{31C3ADF9-A0B9-4E88-B579-6E4B907FD1CA}" srcId="{9657711A-BA60-4956-921C-FAB38B3B802E}" destId="{BE7EE05A-E401-4CAD-BC91-A051D82D00B7}" srcOrd="0" destOrd="0" parTransId="{11F80033-13D9-4F78-A7CC-8A2CDFA4E881}" sibTransId="{4240FEDF-26D4-4BFC-AF28-0070083CEBF9}"/>
    <dgm:cxn modelId="{99D3424D-90B9-4D13-8FA6-185E4262C6F1}" srcId="{BE7EE05A-E401-4CAD-BC91-A051D82D00B7}" destId="{0C446636-90B5-49C8-8CF5-C41C3666D0C0}" srcOrd="0" destOrd="0" parTransId="{D78E5BD3-264C-489F-9E3C-0B61183A2D45}" sibTransId="{A9B5C15B-4C16-4598-A62B-BBBF6F68F415}"/>
    <dgm:cxn modelId="{01BC2F23-67AB-41BB-92D2-0E46C9A77DBE}" srcId="{9657711A-BA60-4956-921C-FAB38B3B802E}" destId="{E2A5C435-5119-4EB0-9E2C-7081FE3C547D}" srcOrd="1" destOrd="0" parTransId="{FD74D888-F26F-4AA8-A284-FD24A7A46EFD}" sibTransId="{E7C6ADBC-C87B-4014-A0D0-1F5C993B6087}"/>
    <dgm:cxn modelId="{5B7F035D-844F-46D8-834D-93211641707C}" srcId="{E2A5C435-5119-4EB0-9E2C-7081FE3C547D}" destId="{1E097235-AB6F-42C8-98B6-E2689456BFDB}" srcOrd="0" destOrd="0" parTransId="{512940D3-3CC3-46E8-AF45-162579EFCB29}" sibTransId="{47EFF67D-E98F-4935-890E-EA1210014A51}"/>
    <dgm:cxn modelId="{8B6F82B1-D77F-4E94-A7FF-1B32FDD0033F}" type="presParOf" srcId="{1091B6A7-F223-4563-A78C-8327804AC498}" destId="{F58C5766-8C35-4291-B39A-A38EA82D3000}" srcOrd="0" destOrd="0" presId="urn:microsoft.com/office/officeart/2005/8/layout/vList6"/>
    <dgm:cxn modelId="{BE8F6553-E139-42D8-8A34-87A594EEA5FB}" type="presParOf" srcId="{F58C5766-8C35-4291-B39A-A38EA82D3000}" destId="{3E024A77-FB88-4210-9531-12EEC2323430}" srcOrd="0" destOrd="0" presId="urn:microsoft.com/office/officeart/2005/8/layout/vList6"/>
    <dgm:cxn modelId="{5C7930ED-F82F-42AE-8F36-5733C64BE1E5}" type="presParOf" srcId="{F58C5766-8C35-4291-B39A-A38EA82D3000}" destId="{92D07A81-6430-4BCB-85D8-C8AF729ED103}" srcOrd="1" destOrd="0" presId="urn:microsoft.com/office/officeart/2005/8/layout/vList6"/>
    <dgm:cxn modelId="{C5C1FFB6-8B18-49D7-9D61-AFE888AF26D6}" type="presParOf" srcId="{1091B6A7-F223-4563-A78C-8327804AC498}" destId="{ED013B49-6F3F-4B61-B508-C317CE7CC034}" srcOrd="1" destOrd="0" presId="urn:microsoft.com/office/officeart/2005/8/layout/vList6"/>
    <dgm:cxn modelId="{A81825BF-E55E-45D9-A9F7-ADFBFEE2051C}" type="presParOf" srcId="{1091B6A7-F223-4563-A78C-8327804AC498}" destId="{17929E47-653F-462D-BFB0-B51450B9AD34}" srcOrd="2" destOrd="0" presId="urn:microsoft.com/office/officeart/2005/8/layout/vList6"/>
    <dgm:cxn modelId="{9B45910B-9C01-4578-AF6F-079C34559C4F}" type="presParOf" srcId="{17929E47-653F-462D-BFB0-B51450B9AD34}" destId="{7C29C31A-94C4-437F-9746-33DCBBEDF039}" srcOrd="0" destOrd="0" presId="urn:microsoft.com/office/officeart/2005/8/layout/vList6"/>
    <dgm:cxn modelId="{54909C6A-E4DF-4364-96EB-1D82D2F7E42D}" type="presParOf" srcId="{17929E47-653F-462D-BFB0-B51450B9AD34}" destId="{722FAD6C-1991-4D71-A2E2-735A165A99F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6AA74D1-9298-419D-BB50-1ECD9E8DA649}" type="doc">
      <dgm:prSet loTypeId="urn:microsoft.com/office/officeart/2008/layout/VerticalCurvedList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3EDDD97-AA0A-4622-8EC5-12850FD929EC}">
      <dgm:prSet phldrT="[Текст]"/>
      <dgm:spPr/>
      <dgm:t>
        <a:bodyPr/>
        <a:lstStyle/>
        <a:p>
          <a:pPr algn="ctr"/>
          <a:r>
            <a:rPr lang="ru-RU" b="1" dirty="0" smtClean="0"/>
            <a:t>Улучшить условия жизни населения</a:t>
          </a:r>
          <a:endParaRPr lang="ru-RU" b="1" dirty="0"/>
        </a:p>
      </dgm:t>
    </dgm:pt>
    <dgm:pt modelId="{A9927ACC-A3E8-479C-81C0-66C2C2CA8DA3}" type="parTrans" cxnId="{F8537ED1-79DB-4A36-B23D-49B6A8B71F6F}">
      <dgm:prSet/>
      <dgm:spPr/>
      <dgm:t>
        <a:bodyPr/>
        <a:lstStyle/>
        <a:p>
          <a:endParaRPr lang="ru-RU"/>
        </a:p>
      </dgm:t>
    </dgm:pt>
    <dgm:pt modelId="{67D86D6B-8A9F-4719-BFC8-F00F7837018F}" type="sibTrans" cxnId="{F8537ED1-79DB-4A36-B23D-49B6A8B71F6F}">
      <dgm:prSet/>
      <dgm:spPr/>
      <dgm:t>
        <a:bodyPr/>
        <a:lstStyle/>
        <a:p>
          <a:endParaRPr lang="ru-RU"/>
        </a:p>
      </dgm:t>
    </dgm:pt>
    <dgm:pt modelId="{0C06182C-1F95-4FF9-BAAC-503A7E12A917}">
      <dgm:prSet phldrT="[Текст]"/>
      <dgm:spPr/>
      <dgm:t>
        <a:bodyPr/>
        <a:lstStyle/>
        <a:p>
          <a:pPr algn="ctr"/>
          <a:r>
            <a:rPr lang="ru-RU" b="1" dirty="0" smtClean="0"/>
            <a:t>Сгладить социальную дифференциацию доходов населения и стабилизировать экономическую систему</a:t>
          </a:r>
          <a:endParaRPr lang="ru-RU" b="1" dirty="0"/>
        </a:p>
      </dgm:t>
    </dgm:pt>
    <dgm:pt modelId="{37DE01E3-AAA6-4283-AE24-821C69219E07}" type="parTrans" cxnId="{9AE2F23C-1C46-41E4-AF16-F808E0918EC3}">
      <dgm:prSet/>
      <dgm:spPr/>
      <dgm:t>
        <a:bodyPr/>
        <a:lstStyle/>
        <a:p>
          <a:endParaRPr lang="ru-RU"/>
        </a:p>
      </dgm:t>
    </dgm:pt>
    <dgm:pt modelId="{F8C4FD11-30BD-406D-85C8-1843F547811F}" type="sibTrans" cxnId="{9AE2F23C-1C46-41E4-AF16-F808E0918EC3}">
      <dgm:prSet/>
      <dgm:spPr/>
      <dgm:t>
        <a:bodyPr/>
        <a:lstStyle/>
        <a:p>
          <a:endParaRPr lang="ru-RU"/>
        </a:p>
      </dgm:t>
    </dgm:pt>
    <dgm:pt modelId="{D0C2F628-3C5D-4DED-B309-5125DB04BB7F}">
      <dgm:prSet/>
      <dgm:spPr/>
      <dgm:t>
        <a:bodyPr/>
        <a:lstStyle/>
        <a:p>
          <a:pPr algn="ctr"/>
          <a:r>
            <a:rPr lang="ru-RU" b="1" dirty="0" smtClean="0"/>
            <a:t>Реализовать на практике достижения НТП</a:t>
          </a:r>
          <a:endParaRPr lang="ru-RU" b="1" dirty="0"/>
        </a:p>
      </dgm:t>
    </dgm:pt>
    <dgm:pt modelId="{627BA997-CACB-4BDE-977F-D476CCC11442}" type="parTrans" cxnId="{D6B32984-DC8D-4343-B199-7716EC77EDD2}">
      <dgm:prSet/>
      <dgm:spPr/>
      <dgm:t>
        <a:bodyPr/>
        <a:lstStyle/>
        <a:p>
          <a:endParaRPr lang="ru-RU"/>
        </a:p>
      </dgm:t>
    </dgm:pt>
    <dgm:pt modelId="{F0BF2B03-780C-4773-8276-CA34DA0F0677}" type="sibTrans" cxnId="{D6B32984-DC8D-4343-B199-7716EC77EDD2}">
      <dgm:prSet/>
      <dgm:spPr/>
      <dgm:t>
        <a:bodyPr/>
        <a:lstStyle/>
        <a:p>
          <a:endParaRPr lang="ru-RU"/>
        </a:p>
      </dgm:t>
    </dgm:pt>
    <dgm:pt modelId="{FAEE03D8-CD90-4B6D-9B38-8D4AE7C143CC}">
      <dgm:prSet/>
      <dgm:spPr/>
      <dgm:t>
        <a:bodyPr/>
        <a:lstStyle/>
        <a:p>
          <a:pPr algn="ctr"/>
          <a:r>
            <a:rPr lang="ru-RU" b="1" dirty="0" smtClean="0"/>
            <a:t>Увеличить производственные возможности экономики</a:t>
          </a:r>
          <a:endParaRPr lang="ru-RU" b="1" dirty="0"/>
        </a:p>
      </dgm:t>
    </dgm:pt>
    <dgm:pt modelId="{38C2076D-6FB5-4042-BD44-32AE893EF923}" type="parTrans" cxnId="{8B4A2F42-87AF-4010-BEE6-B2AB9BADF42F}">
      <dgm:prSet/>
      <dgm:spPr/>
      <dgm:t>
        <a:bodyPr/>
        <a:lstStyle/>
        <a:p>
          <a:endParaRPr lang="ru-RU"/>
        </a:p>
      </dgm:t>
    </dgm:pt>
    <dgm:pt modelId="{DDB7B72F-5A65-4320-BAB3-0F6B904147A9}" type="sibTrans" cxnId="{8B4A2F42-87AF-4010-BEE6-B2AB9BADF42F}">
      <dgm:prSet/>
      <dgm:spPr/>
      <dgm:t>
        <a:bodyPr/>
        <a:lstStyle/>
        <a:p>
          <a:endParaRPr lang="ru-RU"/>
        </a:p>
      </dgm:t>
    </dgm:pt>
    <dgm:pt modelId="{597E388B-5F8D-487A-8E65-57D652E01901}" type="pres">
      <dgm:prSet presAssocID="{C6AA74D1-9298-419D-BB50-1ECD9E8DA64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11B043D3-5861-4C9A-B7DF-BDDCDB0EC9EB}" type="pres">
      <dgm:prSet presAssocID="{C6AA74D1-9298-419D-BB50-1ECD9E8DA649}" presName="Name1" presStyleCnt="0"/>
      <dgm:spPr/>
    </dgm:pt>
    <dgm:pt modelId="{B9AACD28-1608-4E8A-A309-F3A4D0053BB3}" type="pres">
      <dgm:prSet presAssocID="{C6AA74D1-9298-419D-BB50-1ECD9E8DA649}" presName="cycle" presStyleCnt="0"/>
      <dgm:spPr/>
    </dgm:pt>
    <dgm:pt modelId="{2AEBCE96-2DAF-4A55-A316-97B47E9906F9}" type="pres">
      <dgm:prSet presAssocID="{C6AA74D1-9298-419D-BB50-1ECD9E8DA649}" presName="srcNode" presStyleLbl="node1" presStyleIdx="0" presStyleCnt="4"/>
      <dgm:spPr/>
    </dgm:pt>
    <dgm:pt modelId="{F6EB23D0-4622-4AD7-888E-82B6433C4A48}" type="pres">
      <dgm:prSet presAssocID="{C6AA74D1-9298-419D-BB50-1ECD9E8DA649}" presName="conn" presStyleLbl="parChTrans1D2" presStyleIdx="0" presStyleCnt="1"/>
      <dgm:spPr/>
      <dgm:t>
        <a:bodyPr/>
        <a:lstStyle/>
        <a:p>
          <a:endParaRPr lang="ru-RU"/>
        </a:p>
      </dgm:t>
    </dgm:pt>
    <dgm:pt modelId="{D8148D17-3E01-4BF1-8C82-F85A81376D67}" type="pres">
      <dgm:prSet presAssocID="{C6AA74D1-9298-419D-BB50-1ECD9E8DA649}" presName="extraNode" presStyleLbl="node1" presStyleIdx="0" presStyleCnt="4"/>
      <dgm:spPr/>
    </dgm:pt>
    <dgm:pt modelId="{B9E8F210-0B86-4534-8ED9-F468143C1859}" type="pres">
      <dgm:prSet presAssocID="{C6AA74D1-9298-419D-BB50-1ECD9E8DA649}" presName="dstNode" presStyleLbl="node1" presStyleIdx="0" presStyleCnt="4"/>
      <dgm:spPr/>
    </dgm:pt>
    <dgm:pt modelId="{2883CF4A-219A-4AF3-A900-DB6C426B5AF1}" type="pres">
      <dgm:prSet presAssocID="{13EDDD97-AA0A-4622-8EC5-12850FD929EC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0C5824-F2D5-4084-9C55-9F77045FFCB4}" type="pres">
      <dgm:prSet presAssocID="{13EDDD97-AA0A-4622-8EC5-12850FD929EC}" presName="accent_1" presStyleCnt="0"/>
      <dgm:spPr/>
    </dgm:pt>
    <dgm:pt modelId="{66F2B80B-1C24-4017-BA83-7789F6DCEA46}" type="pres">
      <dgm:prSet presAssocID="{13EDDD97-AA0A-4622-8EC5-12850FD929EC}" presName="accentRepeatNode" presStyleLbl="solidFgAcc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A732E45-75D9-414A-836A-988ABE2D91F3}" type="pres">
      <dgm:prSet presAssocID="{D0C2F628-3C5D-4DED-B309-5125DB04BB7F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1492C2-5A7D-47EA-A39D-D6B517170F35}" type="pres">
      <dgm:prSet presAssocID="{D0C2F628-3C5D-4DED-B309-5125DB04BB7F}" presName="accent_2" presStyleCnt="0"/>
      <dgm:spPr/>
    </dgm:pt>
    <dgm:pt modelId="{08AA77BD-C66B-440F-81B0-C1C472634304}" type="pres">
      <dgm:prSet presAssocID="{D0C2F628-3C5D-4DED-B309-5125DB04BB7F}" presName="accentRepeatNode" presStyleLbl="solidFgAcc1" presStyleIdx="1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4A20112-2BB2-41F5-A439-B34BAE29FCE0}" type="pres">
      <dgm:prSet presAssocID="{FAEE03D8-CD90-4B6D-9B38-8D4AE7C143CC}" presName="text_3" presStyleLbl="node1" presStyleIdx="2" presStyleCnt="4" custLinFactNeighborX="271" custLinFactNeighborY="46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2D88B1-F9B8-468F-9D06-F36BFD5CAA9B}" type="pres">
      <dgm:prSet presAssocID="{FAEE03D8-CD90-4B6D-9B38-8D4AE7C143CC}" presName="accent_3" presStyleCnt="0"/>
      <dgm:spPr/>
    </dgm:pt>
    <dgm:pt modelId="{2D80E7CF-EEAA-4C07-9879-31AF1AFB9437}" type="pres">
      <dgm:prSet presAssocID="{FAEE03D8-CD90-4B6D-9B38-8D4AE7C143CC}" presName="accentRepeatNode" presStyleLbl="solidFgAcc1" presStyleIdx="2" presStyleCnt="4" custLinFactNeighborX="-1184" custLinFactNeighborY="607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A912B18-B123-4DD7-AD51-FD20AB5E1046}" type="pres">
      <dgm:prSet presAssocID="{0C06182C-1F95-4FF9-BAAC-503A7E12A917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0B56D7-8E3A-4E96-871A-60FD5DB78196}" type="pres">
      <dgm:prSet presAssocID="{0C06182C-1F95-4FF9-BAAC-503A7E12A917}" presName="accent_4" presStyleCnt="0"/>
      <dgm:spPr/>
    </dgm:pt>
    <dgm:pt modelId="{3D645E19-255A-4299-9C96-725D538AB907}" type="pres">
      <dgm:prSet presAssocID="{0C06182C-1F95-4FF9-BAAC-503A7E12A917}" presName="accentRepeatNode" presStyleLbl="solidFgAcc1" presStyleIdx="3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D6B32984-DC8D-4343-B199-7716EC77EDD2}" srcId="{C6AA74D1-9298-419D-BB50-1ECD9E8DA649}" destId="{D0C2F628-3C5D-4DED-B309-5125DB04BB7F}" srcOrd="1" destOrd="0" parTransId="{627BA997-CACB-4BDE-977F-D476CCC11442}" sibTransId="{F0BF2B03-780C-4773-8276-CA34DA0F0677}"/>
    <dgm:cxn modelId="{DD22AB80-FB78-44A3-994A-6DC87628D5CA}" type="presOf" srcId="{0C06182C-1F95-4FF9-BAAC-503A7E12A917}" destId="{1A912B18-B123-4DD7-AD51-FD20AB5E1046}" srcOrd="0" destOrd="0" presId="urn:microsoft.com/office/officeart/2008/layout/VerticalCurvedList"/>
    <dgm:cxn modelId="{47248E73-CD22-4CB3-BD86-E61C98CD0CED}" type="presOf" srcId="{67D86D6B-8A9F-4719-BFC8-F00F7837018F}" destId="{F6EB23D0-4622-4AD7-888E-82B6433C4A48}" srcOrd="0" destOrd="0" presId="urn:microsoft.com/office/officeart/2008/layout/VerticalCurvedList"/>
    <dgm:cxn modelId="{C8FFA669-9570-4FB5-A7F2-573DCC953D06}" type="presOf" srcId="{FAEE03D8-CD90-4B6D-9B38-8D4AE7C143CC}" destId="{D4A20112-2BB2-41F5-A439-B34BAE29FCE0}" srcOrd="0" destOrd="0" presId="urn:microsoft.com/office/officeart/2008/layout/VerticalCurvedList"/>
    <dgm:cxn modelId="{AA54FE80-34AD-4E7C-8B62-36F1B054DFED}" type="presOf" srcId="{13EDDD97-AA0A-4622-8EC5-12850FD929EC}" destId="{2883CF4A-219A-4AF3-A900-DB6C426B5AF1}" srcOrd="0" destOrd="0" presId="urn:microsoft.com/office/officeart/2008/layout/VerticalCurvedList"/>
    <dgm:cxn modelId="{8B4A2F42-87AF-4010-BEE6-B2AB9BADF42F}" srcId="{C6AA74D1-9298-419D-BB50-1ECD9E8DA649}" destId="{FAEE03D8-CD90-4B6D-9B38-8D4AE7C143CC}" srcOrd="2" destOrd="0" parTransId="{38C2076D-6FB5-4042-BD44-32AE893EF923}" sibTransId="{DDB7B72F-5A65-4320-BAB3-0F6B904147A9}"/>
    <dgm:cxn modelId="{CB1A83FE-F5C2-418E-8550-DD6A2762738F}" type="presOf" srcId="{D0C2F628-3C5D-4DED-B309-5125DB04BB7F}" destId="{7A732E45-75D9-414A-836A-988ABE2D91F3}" srcOrd="0" destOrd="0" presId="urn:microsoft.com/office/officeart/2008/layout/VerticalCurvedList"/>
    <dgm:cxn modelId="{9AE2F23C-1C46-41E4-AF16-F808E0918EC3}" srcId="{C6AA74D1-9298-419D-BB50-1ECD9E8DA649}" destId="{0C06182C-1F95-4FF9-BAAC-503A7E12A917}" srcOrd="3" destOrd="0" parTransId="{37DE01E3-AAA6-4283-AE24-821C69219E07}" sibTransId="{F8C4FD11-30BD-406D-85C8-1843F547811F}"/>
    <dgm:cxn modelId="{F8537ED1-79DB-4A36-B23D-49B6A8B71F6F}" srcId="{C6AA74D1-9298-419D-BB50-1ECD9E8DA649}" destId="{13EDDD97-AA0A-4622-8EC5-12850FD929EC}" srcOrd="0" destOrd="0" parTransId="{A9927ACC-A3E8-479C-81C0-66C2C2CA8DA3}" sibTransId="{67D86D6B-8A9F-4719-BFC8-F00F7837018F}"/>
    <dgm:cxn modelId="{6537A9BB-CBD4-42B6-B1C0-BEF3C9C66357}" type="presOf" srcId="{C6AA74D1-9298-419D-BB50-1ECD9E8DA649}" destId="{597E388B-5F8D-487A-8E65-57D652E01901}" srcOrd="0" destOrd="0" presId="urn:microsoft.com/office/officeart/2008/layout/VerticalCurvedList"/>
    <dgm:cxn modelId="{B8FA5606-564A-4431-A55F-1D792BBDBD42}" type="presParOf" srcId="{597E388B-5F8D-487A-8E65-57D652E01901}" destId="{11B043D3-5861-4C9A-B7DF-BDDCDB0EC9EB}" srcOrd="0" destOrd="0" presId="urn:microsoft.com/office/officeart/2008/layout/VerticalCurvedList"/>
    <dgm:cxn modelId="{44CC291E-07A1-476A-8DAD-D9821D6C124C}" type="presParOf" srcId="{11B043D3-5861-4C9A-B7DF-BDDCDB0EC9EB}" destId="{B9AACD28-1608-4E8A-A309-F3A4D0053BB3}" srcOrd="0" destOrd="0" presId="urn:microsoft.com/office/officeart/2008/layout/VerticalCurvedList"/>
    <dgm:cxn modelId="{1AC6073B-DF0B-48CB-810B-BFE03D8A990A}" type="presParOf" srcId="{B9AACD28-1608-4E8A-A309-F3A4D0053BB3}" destId="{2AEBCE96-2DAF-4A55-A316-97B47E9906F9}" srcOrd="0" destOrd="0" presId="urn:microsoft.com/office/officeart/2008/layout/VerticalCurvedList"/>
    <dgm:cxn modelId="{7CFA2E42-1C93-49E1-9917-0B74BCD9AF1E}" type="presParOf" srcId="{B9AACD28-1608-4E8A-A309-F3A4D0053BB3}" destId="{F6EB23D0-4622-4AD7-888E-82B6433C4A48}" srcOrd="1" destOrd="0" presId="urn:microsoft.com/office/officeart/2008/layout/VerticalCurvedList"/>
    <dgm:cxn modelId="{ED83FCF8-01FE-4AC2-A6BC-4899D2E32C3C}" type="presParOf" srcId="{B9AACD28-1608-4E8A-A309-F3A4D0053BB3}" destId="{D8148D17-3E01-4BF1-8C82-F85A81376D67}" srcOrd="2" destOrd="0" presId="urn:microsoft.com/office/officeart/2008/layout/VerticalCurvedList"/>
    <dgm:cxn modelId="{2F8B734F-0982-43EB-806E-C110245E8161}" type="presParOf" srcId="{B9AACD28-1608-4E8A-A309-F3A4D0053BB3}" destId="{B9E8F210-0B86-4534-8ED9-F468143C1859}" srcOrd="3" destOrd="0" presId="urn:microsoft.com/office/officeart/2008/layout/VerticalCurvedList"/>
    <dgm:cxn modelId="{9F405B6C-E0A5-4912-B364-8DC7EA988A0F}" type="presParOf" srcId="{11B043D3-5861-4C9A-B7DF-BDDCDB0EC9EB}" destId="{2883CF4A-219A-4AF3-A900-DB6C426B5AF1}" srcOrd="1" destOrd="0" presId="urn:microsoft.com/office/officeart/2008/layout/VerticalCurvedList"/>
    <dgm:cxn modelId="{DF9F22DF-4168-4379-AF22-3C5CBCDCA699}" type="presParOf" srcId="{11B043D3-5861-4C9A-B7DF-BDDCDB0EC9EB}" destId="{570C5824-F2D5-4084-9C55-9F77045FFCB4}" srcOrd="2" destOrd="0" presId="urn:microsoft.com/office/officeart/2008/layout/VerticalCurvedList"/>
    <dgm:cxn modelId="{3720285D-337A-4E1B-9907-987A00DB20D0}" type="presParOf" srcId="{570C5824-F2D5-4084-9C55-9F77045FFCB4}" destId="{66F2B80B-1C24-4017-BA83-7789F6DCEA46}" srcOrd="0" destOrd="0" presId="urn:microsoft.com/office/officeart/2008/layout/VerticalCurvedList"/>
    <dgm:cxn modelId="{A0DE3D8D-8D4A-4F2D-A1FF-B7F89006C3A3}" type="presParOf" srcId="{11B043D3-5861-4C9A-B7DF-BDDCDB0EC9EB}" destId="{7A732E45-75D9-414A-836A-988ABE2D91F3}" srcOrd="3" destOrd="0" presId="urn:microsoft.com/office/officeart/2008/layout/VerticalCurvedList"/>
    <dgm:cxn modelId="{B6B7B911-DC80-49BF-A946-44E0F7C01BC4}" type="presParOf" srcId="{11B043D3-5861-4C9A-B7DF-BDDCDB0EC9EB}" destId="{141492C2-5A7D-47EA-A39D-D6B517170F35}" srcOrd="4" destOrd="0" presId="urn:microsoft.com/office/officeart/2008/layout/VerticalCurvedList"/>
    <dgm:cxn modelId="{7929CD8C-99C1-4F08-BF02-CCD948A1494F}" type="presParOf" srcId="{141492C2-5A7D-47EA-A39D-D6B517170F35}" destId="{08AA77BD-C66B-440F-81B0-C1C472634304}" srcOrd="0" destOrd="0" presId="urn:microsoft.com/office/officeart/2008/layout/VerticalCurvedList"/>
    <dgm:cxn modelId="{2BC6829A-08A8-40D9-AA49-3A68FBC8A3DB}" type="presParOf" srcId="{11B043D3-5861-4C9A-B7DF-BDDCDB0EC9EB}" destId="{D4A20112-2BB2-41F5-A439-B34BAE29FCE0}" srcOrd="5" destOrd="0" presId="urn:microsoft.com/office/officeart/2008/layout/VerticalCurvedList"/>
    <dgm:cxn modelId="{8428E799-8755-4E1C-81E6-9EE2A4A1FAFF}" type="presParOf" srcId="{11B043D3-5861-4C9A-B7DF-BDDCDB0EC9EB}" destId="{362D88B1-F9B8-468F-9D06-F36BFD5CAA9B}" srcOrd="6" destOrd="0" presId="urn:microsoft.com/office/officeart/2008/layout/VerticalCurvedList"/>
    <dgm:cxn modelId="{C9D652F5-D93E-4403-B3C5-5CC2C75F16EE}" type="presParOf" srcId="{362D88B1-F9B8-468F-9D06-F36BFD5CAA9B}" destId="{2D80E7CF-EEAA-4C07-9879-31AF1AFB9437}" srcOrd="0" destOrd="0" presId="urn:microsoft.com/office/officeart/2008/layout/VerticalCurvedList"/>
    <dgm:cxn modelId="{82BC8254-759E-486B-9C14-BDA2350E05E1}" type="presParOf" srcId="{11B043D3-5861-4C9A-B7DF-BDDCDB0EC9EB}" destId="{1A912B18-B123-4DD7-AD51-FD20AB5E1046}" srcOrd="7" destOrd="0" presId="urn:microsoft.com/office/officeart/2008/layout/VerticalCurvedList"/>
    <dgm:cxn modelId="{949D9EA4-7F63-4203-8264-FEAC3242BC8A}" type="presParOf" srcId="{11B043D3-5861-4C9A-B7DF-BDDCDB0EC9EB}" destId="{230B56D7-8E3A-4E96-871A-60FD5DB78196}" srcOrd="8" destOrd="0" presId="urn:microsoft.com/office/officeart/2008/layout/VerticalCurvedList"/>
    <dgm:cxn modelId="{C56EFC53-8B61-4061-9EFA-79FC0B614BC1}" type="presParOf" srcId="{230B56D7-8E3A-4E96-871A-60FD5DB78196}" destId="{3D645E19-255A-4299-9C96-725D538AB90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DAC83F1-3105-42C1-B584-A58A1FBB8C84}" type="doc">
      <dgm:prSet loTypeId="urn:microsoft.com/office/officeart/2005/8/layout/vList6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CAAB66D-7F9E-420A-88B3-71402F2149F8}">
      <dgm:prSet phldrT="[Текст]"/>
      <dgm:spPr/>
      <dgm:t>
        <a:bodyPr/>
        <a:lstStyle/>
        <a:p>
          <a:r>
            <a:rPr lang="ru-RU" dirty="0" smtClean="0"/>
            <a:t>Развивающиеся страны</a:t>
          </a:r>
          <a:endParaRPr lang="ru-RU" dirty="0"/>
        </a:p>
      </dgm:t>
    </dgm:pt>
    <dgm:pt modelId="{93C35D7D-CBDB-4B00-9B4F-60FD126A2617}" type="parTrans" cxnId="{54F3092B-2097-4826-9F2C-F908D8D5FE69}">
      <dgm:prSet/>
      <dgm:spPr/>
      <dgm:t>
        <a:bodyPr/>
        <a:lstStyle/>
        <a:p>
          <a:endParaRPr lang="ru-RU"/>
        </a:p>
      </dgm:t>
    </dgm:pt>
    <dgm:pt modelId="{8C6F72D5-D02B-4429-A9E3-D72C627DB6C9}" type="sibTrans" cxnId="{54F3092B-2097-4826-9F2C-F908D8D5FE69}">
      <dgm:prSet/>
      <dgm:spPr/>
      <dgm:t>
        <a:bodyPr/>
        <a:lstStyle/>
        <a:p>
          <a:endParaRPr lang="ru-RU"/>
        </a:p>
      </dgm:t>
    </dgm:pt>
    <dgm:pt modelId="{5821DC5D-7DA9-4CC8-8DC9-6198379F8450}">
      <dgm:prSet phldrT="[Текст]"/>
      <dgm:spPr/>
      <dgm:t>
        <a:bodyPr/>
        <a:lstStyle/>
        <a:p>
          <a:r>
            <a:rPr lang="ru-RU" dirty="0" smtClean="0"/>
            <a:t>Развитые страны</a:t>
          </a:r>
          <a:endParaRPr lang="ru-RU" dirty="0"/>
        </a:p>
      </dgm:t>
    </dgm:pt>
    <dgm:pt modelId="{B7D9E440-5821-4B77-92E6-632B23FB28B7}" type="parTrans" cxnId="{6F5C6FE2-B699-4B01-9363-3FF76A678125}">
      <dgm:prSet/>
      <dgm:spPr/>
      <dgm:t>
        <a:bodyPr/>
        <a:lstStyle/>
        <a:p>
          <a:endParaRPr lang="ru-RU"/>
        </a:p>
      </dgm:t>
    </dgm:pt>
    <dgm:pt modelId="{EF149B7E-FE71-4874-AD3A-BEA89F19EA71}" type="sibTrans" cxnId="{6F5C6FE2-B699-4B01-9363-3FF76A678125}">
      <dgm:prSet/>
      <dgm:spPr/>
      <dgm:t>
        <a:bodyPr/>
        <a:lstStyle/>
        <a:p>
          <a:endParaRPr lang="ru-RU"/>
        </a:p>
      </dgm:t>
    </dgm:pt>
    <dgm:pt modelId="{16ABCC93-AFD8-4F7E-8873-7FDEAE5DB6F0}">
      <dgm:prSet/>
      <dgm:spPr/>
      <dgm:t>
        <a:bodyPr/>
        <a:lstStyle/>
        <a:p>
          <a:r>
            <a:rPr lang="ru-RU" dirty="0" smtClean="0"/>
            <a:t>Страны с переходной экономикой</a:t>
          </a:r>
          <a:endParaRPr lang="ru-RU" dirty="0"/>
        </a:p>
      </dgm:t>
    </dgm:pt>
    <dgm:pt modelId="{89D6BA29-3390-4EBC-9DF3-7C1402CAF03D}" type="parTrans" cxnId="{BD1A8FBD-663C-4FD4-AAFE-C3BAFC67BAD8}">
      <dgm:prSet/>
      <dgm:spPr/>
      <dgm:t>
        <a:bodyPr/>
        <a:lstStyle/>
        <a:p>
          <a:endParaRPr lang="ru-RU"/>
        </a:p>
      </dgm:t>
    </dgm:pt>
    <dgm:pt modelId="{B7553A28-E19F-4DAB-970E-317289FEA181}" type="sibTrans" cxnId="{BD1A8FBD-663C-4FD4-AAFE-C3BAFC67BAD8}">
      <dgm:prSet/>
      <dgm:spPr/>
      <dgm:t>
        <a:bodyPr/>
        <a:lstStyle/>
        <a:p>
          <a:endParaRPr lang="ru-RU"/>
        </a:p>
      </dgm:t>
    </dgm:pt>
    <dgm:pt modelId="{0F1BA5F1-5D6D-4AB8-864C-453D8AB64F23}">
      <dgm:prSet custT="1"/>
      <dgm:spPr/>
      <dgm:t>
        <a:bodyPr/>
        <a:lstStyle/>
        <a:p>
          <a:r>
            <a:rPr lang="ru-RU" sz="2000" smtClean="0"/>
            <a:t>Бразилия</a:t>
          </a:r>
          <a:r>
            <a:rPr lang="ru-RU" sz="2000" dirty="0" smtClean="0"/>
            <a:t>, Индия, Мексика, Турция и др.), в том числе наименее </a:t>
          </a:r>
          <a:r>
            <a:rPr lang="ru-RU" sz="2000" smtClean="0"/>
            <a:t>развитые в </a:t>
          </a:r>
          <a:r>
            <a:rPr lang="ru-RU" sz="2000" dirty="0" smtClean="0"/>
            <a:t>основном государства Тропической Африки</a:t>
          </a:r>
          <a:endParaRPr lang="ru-RU" sz="2000" dirty="0"/>
        </a:p>
      </dgm:t>
    </dgm:pt>
    <dgm:pt modelId="{6B062B49-EB65-4D4D-AC4F-7A6F67A19F34}" type="parTrans" cxnId="{94CDF207-65C7-4B9C-8F28-AEE4961ECCA9}">
      <dgm:prSet/>
      <dgm:spPr/>
      <dgm:t>
        <a:bodyPr/>
        <a:lstStyle/>
        <a:p>
          <a:endParaRPr lang="ru-RU"/>
        </a:p>
      </dgm:t>
    </dgm:pt>
    <dgm:pt modelId="{4D09E2EC-F4F1-41D2-BD76-E96875C36E4D}" type="sibTrans" cxnId="{94CDF207-65C7-4B9C-8F28-AEE4961ECCA9}">
      <dgm:prSet/>
      <dgm:spPr/>
      <dgm:t>
        <a:bodyPr/>
        <a:lstStyle/>
        <a:p>
          <a:endParaRPr lang="ru-RU"/>
        </a:p>
      </dgm:t>
    </dgm:pt>
    <dgm:pt modelId="{9525EDC7-7C44-410A-8F86-EE2C995EDA51}">
      <dgm:prSet custT="1"/>
      <dgm:spPr/>
      <dgm:t>
        <a:bodyPr/>
        <a:lstStyle/>
        <a:p>
          <a:r>
            <a:rPr lang="ru-RU" sz="2000" dirty="0" smtClean="0"/>
            <a:t>страны Центральной и Восточной Европы, Китай, Вьетнам, Монголия</a:t>
          </a:r>
          <a:endParaRPr lang="ru-RU" sz="2000" dirty="0"/>
        </a:p>
      </dgm:t>
    </dgm:pt>
    <dgm:pt modelId="{F9F4A784-FB14-44D7-AA81-087D6E118688}" type="parTrans" cxnId="{5ACADF67-B4C4-42AD-A2AC-24C70C8B8B67}">
      <dgm:prSet/>
      <dgm:spPr/>
      <dgm:t>
        <a:bodyPr/>
        <a:lstStyle/>
        <a:p>
          <a:endParaRPr lang="ru-RU"/>
        </a:p>
      </dgm:t>
    </dgm:pt>
    <dgm:pt modelId="{72841C79-0393-4299-B7ED-112F6007A61C}" type="sibTrans" cxnId="{5ACADF67-B4C4-42AD-A2AC-24C70C8B8B67}">
      <dgm:prSet/>
      <dgm:spPr/>
      <dgm:t>
        <a:bodyPr/>
        <a:lstStyle/>
        <a:p>
          <a:endParaRPr lang="ru-RU"/>
        </a:p>
      </dgm:t>
    </dgm:pt>
    <dgm:pt modelId="{CCE08E1A-14B1-4DEC-AF20-7E87A618C5C4}">
      <dgm:prSet/>
      <dgm:spPr/>
      <dgm:t>
        <a:bodyPr/>
        <a:lstStyle/>
        <a:p>
          <a:endParaRPr lang="ru-RU" dirty="0"/>
        </a:p>
      </dgm:t>
    </dgm:pt>
    <dgm:pt modelId="{B0203EC9-D112-4958-8068-5AB561D0302D}" type="parTrans" cxnId="{10FAEFD4-2FB9-4DA6-AECD-54FEDD66CCE6}">
      <dgm:prSet/>
      <dgm:spPr/>
      <dgm:t>
        <a:bodyPr/>
        <a:lstStyle/>
        <a:p>
          <a:endParaRPr lang="ru-RU"/>
        </a:p>
      </dgm:t>
    </dgm:pt>
    <dgm:pt modelId="{7F6E7FB1-D383-4A90-9B8B-78DD17689844}" type="sibTrans" cxnId="{10FAEFD4-2FB9-4DA6-AECD-54FEDD66CCE6}">
      <dgm:prSet/>
      <dgm:spPr/>
      <dgm:t>
        <a:bodyPr/>
        <a:lstStyle/>
        <a:p>
          <a:endParaRPr lang="ru-RU"/>
        </a:p>
      </dgm:t>
    </dgm:pt>
    <dgm:pt modelId="{3F44389A-2955-4A03-84DC-36753F95E566}">
      <dgm:prSet custT="1"/>
      <dgm:spPr/>
      <dgm:t>
        <a:bodyPr/>
        <a:lstStyle/>
        <a:p>
          <a:endParaRPr lang="ru-RU" sz="2000" dirty="0" smtClean="0"/>
        </a:p>
      </dgm:t>
    </dgm:pt>
    <dgm:pt modelId="{7A2D104F-1C6C-485A-B7FE-E39B40BB31BB}" type="parTrans" cxnId="{A7B0F55C-14FD-45DB-BAD7-4BC965F6FF3B}">
      <dgm:prSet/>
      <dgm:spPr/>
      <dgm:t>
        <a:bodyPr/>
        <a:lstStyle/>
        <a:p>
          <a:endParaRPr lang="ru-RU"/>
        </a:p>
      </dgm:t>
    </dgm:pt>
    <dgm:pt modelId="{75C86F0D-CA5E-4891-8D49-01776F3D5731}" type="sibTrans" cxnId="{A7B0F55C-14FD-45DB-BAD7-4BC965F6FF3B}">
      <dgm:prSet/>
      <dgm:spPr/>
      <dgm:t>
        <a:bodyPr/>
        <a:lstStyle/>
        <a:p>
          <a:endParaRPr lang="ru-RU"/>
        </a:p>
      </dgm:t>
    </dgm:pt>
    <dgm:pt modelId="{3C446216-E984-4130-89F9-EFAE1064C6EA}">
      <dgm:prSet/>
      <dgm:spPr/>
      <dgm:t>
        <a:bodyPr/>
        <a:lstStyle/>
        <a:p>
          <a:r>
            <a:rPr lang="ru-RU" dirty="0" smtClean="0"/>
            <a:t>США, Япония, Германия, Франция, Великобритания и др.</a:t>
          </a:r>
          <a:endParaRPr lang="ru-RU" dirty="0"/>
        </a:p>
      </dgm:t>
    </dgm:pt>
    <dgm:pt modelId="{ACD6D63B-781B-418A-81AE-AAFC31DDF887}" type="parTrans" cxnId="{3F35A569-CBAB-46F9-A99E-BFF7ACD8F91C}">
      <dgm:prSet/>
      <dgm:spPr/>
      <dgm:t>
        <a:bodyPr/>
        <a:lstStyle/>
        <a:p>
          <a:endParaRPr lang="ru-RU"/>
        </a:p>
      </dgm:t>
    </dgm:pt>
    <dgm:pt modelId="{56C40122-CD7C-4238-B1F8-3C78E51EC462}" type="sibTrans" cxnId="{3F35A569-CBAB-46F9-A99E-BFF7ACD8F91C}">
      <dgm:prSet/>
      <dgm:spPr/>
      <dgm:t>
        <a:bodyPr/>
        <a:lstStyle/>
        <a:p>
          <a:endParaRPr lang="ru-RU"/>
        </a:p>
      </dgm:t>
    </dgm:pt>
    <dgm:pt modelId="{9597B588-6D5B-4A21-B12A-9D42813EF5C3}" type="pres">
      <dgm:prSet presAssocID="{CDAC83F1-3105-42C1-B584-A58A1FBB8C84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686273B-3971-4A2C-8F89-34B6CB88F1DE}" type="pres">
      <dgm:prSet presAssocID="{6CAAB66D-7F9E-420A-88B3-71402F2149F8}" presName="linNode" presStyleCnt="0"/>
      <dgm:spPr/>
    </dgm:pt>
    <dgm:pt modelId="{2421B801-5A79-4F72-B8C5-21FC1220455A}" type="pres">
      <dgm:prSet presAssocID="{6CAAB66D-7F9E-420A-88B3-71402F2149F8}" presName="parentShp" presStyleLbl="node1" presStyleIdx="0" presStyleCnt="3" custLinFactNeighborX="647" custLinFactNeighborY="12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232503-1E43-4D71-BA36-97796BD46302}" type="pres">
      <dgm:prSet presAssocID="{6CAAB66D-7F9E-420A-88B3-71402F2149F8}" presName="childShp" presStyleLbl="bgAccFollowNode1" presStyleIdx="0" presStyleCnt="3" custScaleX="111002" custScaleY="1165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558B7F-992C-4753-8AA1-6003F250C8E0}" type="pres">
      <dgm:prSet presAssocID="{8C6F72D5-D02B-4429-A9E3-D72C627DB6C9}" presName="spacing" presStyleCnt="0"/>
      <dgm:spPr/>
    </dgm:pt>
    <dgm:pt modelId="{3E50651A-2220-4CEF-B01F-A5F7C48053DD}" type="pres">
      <dgm:prSet presAssocID="{16ABCC93-AFD8-4F7E-8873-7FDEAE5DB6F0}" presName="linNode" presStyleCnt="0"/>
      <dgm:spPr/>
    </dgm:pt>
    <dgm:pt modelId="{BB343555-0C15-497B-88D8-192A05EA69D4}" type="pres">
      <dgm:prSet presAssocID="{16ABCC93-AFD8-4F7E-8873-7FDEAE5DB6F0}" presName="parentShp" presStyleLbl="node1" presStyleIdx="1" presStyleCnt="3" custScaleX="958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6C3A83-AA58-41D4-A034-A631D7466335}" type="pres">
      <dgm:prSet presAssocID="{16ABCC93-AFD8-4F7E-8873-7FDEAE5DB6F0}" presName="childShp" presStyleLbl="bgAccFollowNode1" presStyleIdx="1" presStyleCnt="3" custLinFactNeighborX="861" custLinFactNeighborY="25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10EDC6-B6A7-4B78-9C34-E83DD520F626}" type="pres">
      <dgm:prSet presAssocID="{B7553A28-E19F-4DAB-970E-317289FEA181}" presName="spacing" presStyleCnt="0"/>
      <dgm:spPr/>
    </dgm:pt>
    <dgm:pt modelId="{5D857CDA-145E-462B-B41E-78449F2E53FC}" type="pres">
      <dgm:prSet presAssocID="{5821DC5D-7DA9-4CC8-8DC9-6198379F8450}" presName="linNode" presStyleCnt="0"/>
      <dgm:spPr/>
    </dgm:pt>
    <dgm:pt modelId="{992DB347-E254-464F-A141-8688BD4B1090}" type="pres">
      <dgm:prSet presAssocID="{5821DC5D-7DA9-4CC8-8DC9-6198379F8450}" presName="parentShp" presStyleLbl="node1" presStyleIdx="2" presStyleCnt="3" custScaleX="942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8DCD7B-AC94-4599-9B61-1215D219B649}" type="pres">
      <dgm:prSet presAssocID="{5821DC5D-7DA9-4CC8-8DC9-6198379F8450}" presName="childShp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5C6FE2-B699-4B01-9363-3FF76A678125}" srcId="{CDAC83F1-3105-42C1-B584-A58A1FBB8C84}" destId="{5821DC5D-7DA9-4CC8-8DC9-6198379F8450}" srcOrd="2" destOrd="0" parTransId="{B7D9E440-5821-4B77-92E6-632B23FB28B7}" sibTransId="{EF149B7E-FE71-4874-AD3A-BEA89F19EA71}"/>
    <dgm:cxn modelId="{BD1A8FBD-663C-4FD4-AAFE-C3BAFC67BAD8}" srcId="{CDAC83F1-3105-42C1-B584-A58A1FBB8C84}" destId="{16ABCC93-AFD8-4F7E-8873-7FDEAE5DB6F0}" srcOrd="1" destOrd="0" parTransId="{89D6BA29-3390-4EBC-9DF3-7C1402CAF03D}" sibTransId="{B7553A28-E19F-4DAB-970E-317289FEA181}"/>
    <dgm:cxn modelId="{A7B0F55C-14FD-45DB-BAD7-4BC965F6FF3B}" srcId="{6CAAB66D-7F9E-420A-88B3-71402F2149F8}" destId="{3F44389A-2955-4A03-84DC-36753F95E566}" srcOrd="1" destOrd="0" parTransId="{7A2D104F-1C6C-485A-B7FE-E39B40BB31BB}" sibTransId="{75C86F0D-CA5E-4891-8D49-01776F3D5731}"/>
    <dgm:cxn modelId="{5ACADF67-B4C4-42AD-A2AC-24C70C8B8B67}" srcId="{16ABCC93-AFD8-4F7E-8873-7FDEAE5DB6F0}" destId="{9525EDC7-7C44-410A-8F86-EE2C995EDA51}" srcOrd="0" destOrd="0" parTransId="{F9F4A784-FB14-44D7-AA81-087D6E118688}" sibTransId="{72841C79-0393-4299-B7ED-112F6007A61C}"/>
    <dgm:cxn modelId="{10FAEFD4-2FB9-4DA6-AECD-54FEDD66CCE6}" srcId="{5821DC5D-7DA9-4CC8-8DC9-6198379F8450}" destId="{CCE08E1A-14B1-4DEC-AF20-7E87A618C5C4}" srcOrd="0" destOrd="0" parTransId="{B0203EC9-D112-4958-8068-5AB561D0302D}" sibTransId="{7F6E7FB1-D383-4A90-9B8B-78DD17689844}"/>
    <dgm:cxn modelId="{8DECD35F-B449-4665-910B-4564A2AAE5BD}" type="presOf" srcId="{6CAAB66D-7F9E-420A-88B3-71402F2149F8}" destId="{2421B801-5A79-4F72-B8C5-21FC1220455A}" srcOrd="0" destOrd="0" presId="urn:microsoft.com/office/officeart/2005/8/layout/vList6"/>
    <dgm:cxn modelId="{D73CDA4B-B6A7-4338-AD39-F571D95604D1}" type="presOf" srcId="{5821DC5D-7DA9-4CC8-8DC9-6198379F8450}" destId="{992DB347-E254-464F-A141-8688BD4B1090}" srcOrd="0" destOrd="0" presId="urn:microsoft.com/office/officeart/2005/8/layout/vList6"/>
    <dgm:cxn modelId="{47301685-21F2-4A3E-9BD6-C97867AF00AA}" type="presOf" srcId="{9525EDC7-7C44-410A-8F86-EE2C995EDA51}" destId="{216C3A83-AA58-41D4-A034-A631D7466335}" srcOrd="0" destOrd="0" presId="urn:microsoft.com/office/officeart/2005/8/layout/vList6"/>
    <dgm:cxn modelId="{834E3CB7-A4C8-454C-9399-11B37B83BEA7}" type="presOf" srcId="{3F44389A-2955-4A03-84DC-36753F95E566}" destId="{A1232503-1E43-4D71-BA36-97796BD46302}" srcOrd="0" destOrd="1" presId="urn:microsoft.com/office/officeart/2005/8/layout/vList6"/>
    <dgm:cxn modelId="{855AC2CC-17EF-4924-B95C-A8588DE716DA}" type="presOf" srcId="{16ABCC93-AFD8-4F7E-8873-7FDEAE5DB6F0}" destId="{BB343555-0C15-497B-88D8-192A05EA69D4}" srcOrd="0" destOrd="0" presId="urn:microsoft.com/office/officeart/2005/8/layout/vList6"/>
    <dgm:cxn modelId="{94CDF207-65C7-4B9C-8F28-AEE4961ECCA9}" srcId="{6CAAB66D-7F9E-420A-88B3-71402F2149F8}" destId="{0F1BA5F1-5D6D-4AB8-864C-453D8AB64F23}" srcOrd="0" destOrd="0" parTransId="{6B062B49-EB65-4D4D-AC4F-7A6F67A19F34}" sibTransId="{4D09E2EC-F4F1-41D2-BD76-E96875C36E4D}"/>
    <dgm:cxn modelId="{1DED8353-84E9-4660-A670-B6719FF2EF7C}" type="presOf" srcId="{CCE08E1A-14B1-4DEC-AF20-7E87A618C5C4}" destId="{898DCD7B-AC94-4599-9B61-1215D219B649}" srcOrd="0" destOrd="0" presId="urn:microsoft.com/office/officeart/2005/8/layout/vList6"/>
    <dgm:cxn modelId="{54F3092B-2097-4826-9F2C-F908D8D5FE69}" srcId="{CDAC83F1-3105-42C1-B584-A58A1FBB8C84}" destId="{6CAAB66D-7F9E-420A-88B3-71402F2149F8}" srcOrd="0" destOrd="0" parTransId="{93C35D7D-CBDB-4B00-9B4F-60FD126A2617}" sibTransId="{8C6F72D5-D02B-4429-A9E3-D72C627DB6C9}"/>
    <dgm:cxn modelId="{2D269F22-B2A6-46AF-B095-94682808E629}" type="presOf" srcId="{0F1BA5F1-5D6D-4AB8-864C-453D8AB64F23}" destId="{A1232503-1E43-4D71-BA36-97796BD46302}" srcOrd="0" destOrd="0" presId="urn:microsoft.com/office/officeart/2005/8/layout/vList6"/>
    <dgm:cxn modelId="{F2C14AB2-F016-4CB0-BFC4-11E11CE22546}" type="presOf" srcId="{CDAC83F1-3105-42C1-B584-A58A1FBB8C84}" destId="{9597B588-6D5B-4A21-B12A-9D42813EF5C3}" srcOrd="0" destOrd="0" presId="urn:microsoft.com/office/officeart/2005/8/layout/vList6"/>
    <dgm:cxn modelId="{7F2AAF16-47F2-47A9-B149-340B5AD80476}" type="presOf" srcId="{3C446216-E984-4130-89F9-EFAE1064C6EA}" destId="{898DCD7B-AC94-4599-9B61-1215D219B649}" srcOrd="0" destOrd="1" presId="urn:microsoft.com/office/officeart/2005/8/layout/vList6"/>
    <dgm:cxn modelId="{3F35A569-CBAB-46F9-A99E-BFF7ACD8F91C}" srcId="{5821DC5D-7DA9-4CC8-8DC9-6198379F8450}" destId="{3C446216-E984-4130-89F9-EFAE1064C6EA}" srcOrd="1" destOrd="0" parTransId="{ACD6D63B-781B-418A-81AE-AAFC31DDF887}" sibTransId="{56C40122-CD7C-4238-B1F8-3C78E51EC462}"/>
    <dgm:cxn modelId="{04166E4B-76F7-471E-8E98-5844AF7E7C6E}" type="presParOf" srcId="{9597B588-6D5B-4A21-B12A-9D42813EF5C3}" destId="{6686273B-3971-4A2C-8F89-34B6CB88F1DE}" srcOrd="0" destOrd="0" presId="urn:microsoft.com/office/officeart/2005/8/layout/vList6"/>
    <dgm:cxn modelId="{02E905BA-CD25-429E-B1AD-6511104CA629}" type="presParOf" srcId="{6686273B-3971-4A2C-8F89-34B6CB88F1DE}" destId="{2421B801-5A79-4F72-B8C5-21FC1220455A}" srcOrd="0" destOrd="0" presId="urn:microsoft.com/office/officeart/2005/8/layout/vList6"/>
    <dgm:cxn modelId="{84F36391-F032-4EAD-89D7-12EA7A8EE586}" type="presParOf" srcId="{6686273B-3971-4A2C-8F89-34B6CB88F1DE}" destId="{A1232503-1E43-4D71-BA36-97796BD46302}" srcOrd="1" destOrd="0" presId="urn:microsoft.com/office/officeart/2005/8/layout/vList6"/>
    <dgm:cxn modelId="{B0213C78-3EDB-4B76-A201-DE5C07567D2D}" type="presParOf" srcId="{9597B588-6D5B-4A21-B12A-9D42813EF5C3}" destId="{49558B7F-992C-4753-8AA1-6003F250C8E0}" srcOrd="1" destOrd="0" presId="urn:microsoft.com/office/officeart/2005/8/layout/vList6"/>
    <dgm:cxn modelId="{D0548C5D-1DE1-4804-9DA8-6073826428B6}" type="presParOf" srcId="{9597B588-6D5B-4A21-B12A-9D42813EF5C3}" destId="{3E50651A-2220-4CEF-B01F-A5F7C48053DD}" srcOrd="2" destOrd="0" presId="urn:microsoft.com/office/officeart/2005/8/layout/vList6"/>
    <dgm:cxn modelId="{5AFAA404-012A-42ED-B011-57BBBE2CAE97}" type="presParOf" srcId="{3E50651A-2220-4CEF-B01F-A5F7C48053DD}" destId="{BB343555-0C15-497B-88D8-192A05EA69D4}" srcOrd="0" destOrd="0" presId="urn:microsoft.com/office/officeart/2005/8/layout/vList6"/>
    <dgm:cxn modelId="{820AA07C-E2A7-46DD-8FE9-E3B4BA856BB7}" type="presParOf" srcId="{3E50651A-2220-4CEF-B01F-A5F7C48053DD}" destId="{216C3A83-AA58-41D4-A034-A631D7466335}" srcOrd="1" destOrd="0" presId="urn:microsoft.com/office/officeart/2005/8/layout/vList6"/>
    <dgm:cxn modelId="{ED1EEF72-BF9A-4558-A664-E09B2B944F79}" type="presParOf" srcId="{9597B588-6D5B-4A21-B12A-9D42813EF5C3}" destId="{D410EDC6-B6A7-4B78-9C34-E83DD520F626}" srcOrd="3" destOrd="0" presId="urn:microsoft.com/office/officeart/2005/8/layout/vList6"/>
    <dgm:cxn modelId="{12D55945-A342-4BE5-A60A-B579751420CF}" type="presParOf" srcId="{9597B588-6D5B-4A21-B12A-9D42813EF5C3}" destId="{5D857CDA-145E-462B-B41E-78449F2E53FC}" srcOrd="4" destOrd="0" presId="urn:microsoft.com/office/officeart/2005/8/layout/vList6"/>
    <dgm:cxn modelId="{F765C8CF-CA9E-4AB8-88FD-EA037D028116}" type="presParOf" srcId="{5D857CDA-145E-462B-B41E-78449F2E53FC}" destId="{992DB347-E254-464F-A141-8688BD4B1090}" srcOrd="0" destOrd="0" presId="urn:microsoft.com/office/officeart/2005/8/layout/vList6"/>
    <dgm:cxn modelId="{49C12EEC-C800-4408-BF60-C846D290A435}" type="presParOf" srcId="{5D857CDA-145E-462B-B41E-78449F2E53FC}" destId="{898DCD7B-AC94-4599-9B61-1215D219B649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A689DD-53DC-43D8-ADE8-CFDF00C71104}">
      <dsp:nvSpPr>
        <dsp:cNvPr id="0" name=""/>
        <dsp:cNvSpPr/>
      </dsp:nvSpPr>
      <dsp:spPr>
        <a:xfrm>
          <a:off x="291328" y="0"/>
          <a:ext cx="8205350" cy="5128344"/>
        </a:xfrm>
        <a:prstGeom prst="swooshArrow">
          <a:avLst>
            <a:gd name="adj1" fmla="val 25000"/>
            <a:gd name="adj2" fmla="val 2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E2F0BA3-F889-4400-A789-46F68A1083CA}">
      <dsp:nvSpPr>
        <dsp:cNvPr id="0" name=""/>
        <dsp:cNvSpPr/>
      </dsp:nvSpPr>
      <dsp:spPr>
        <a:xfrm>
          <a:off x="1099555" y="3813436"/>
          <a:ext cx="188723" cy="188723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2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2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370D11-45A5-43CF-8934-484E25F0E6DF}">
      <dsp:nvSpPr>
        <dsp:cNvPr id="0" name=""/>
        <dsp:cNvSpPr/>
      </dsp:nvSpPr>
      <dsp:spPr>
        <a:xfrm>
          <a:off x="-15153" y="4199923"/>
          <a:ext cx="3493040" cy="9284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000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Количество и качество природных ресурсов</a:t>
          </a:r>
          <a:endParaRPr lang="ru-RU" sz="2000" b="1" kern="1200" dirty="0"/>
        </a:p>
      </dsp:txBody>
      <dsp:txXfrm>
        <a:off x="-15153" y="4199923"/>
        <a:ext cx="3493040" cy="928420"/>
      </dsp:txXfrm>
    </dsp:sp>
    <dsp:sp modelId="{656682BB-DC3A-4B5F-836A-D2991126D48D}">
      <dsp:nvSpPr>
        <dsp:cNvPr id="0" name=""/>
        <dsp:cNvSpPr/>
      </dsp:nvSpPr>
      <dsp:spPr>
        <a:xfrm>
          <a:off x="2121121" y="2831871"/>
          <a:ext cx="295392" cy="295392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3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3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14E93A1-4021-4A5D-8E90-C23527333481}">
      <dsp:nvSpPr>
        <dsp:cNvPr id="0" name=""/>
        <dsp:cNvSpPr/>
      </dsp:nvSpPr>
      <dsp:spPr>
        <a:xfrm>
          <a:off x="1982384" y="3375533"/>
          <a:ext cx="1865815" cy="9186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522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Трудовые ресурсы</a:t>
          </a:r>
          <a:endParaRPr lang="ru-RU" sz="2000" b="1" kern="1200" dirty="0"/>
        </a:p>
      </dsp:txBody>
      <dsp:txXfrm>
        <a:off x="1982384" y="3375533"/>
        <a:ext cx="1865815" cy="918623"/>
      </dsp:txXfrm>
    </dsp:sp>
    <dsp:sp modelId="{D1193EA1-B5CE-47EE-864A-701E757ED132}">
      <dsp:nvSpPr>
        <dsp:cNvPr id="0" name=""/>
        <dsp:cNvSpPr/>
      </dsp:nvSpPr>
      <dsp:spPr>
        <a:xfrm>
          <a:off x="3433977" y="2049286"/>
          <a:ext cx="393856" cy="393856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4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4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5D9F9CC-FCBF-4DD8-AA1A-2608F9FF9730}">
      <dsp:nvSpPr>
        <dsp:cNvPr id="0" name=""/>
        <dsp:cNvSpPr/>
      </dsp:nvSpPr>
      <dsp:spPr>
        <a:xfrm>
          <a:off x="3312374" y="2752086"/>
          <a:ext cx="2169291" cy="5778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8697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Капитал</a:t>
          </a:r>
          <a:endParaRPr lang="ru-RU" sz="2000" b="1" kern="1200" dirty="0"/>
        </a:p>
      </dsp:txBody>
      <dsp:txXfrm>
        <a:off x="3312374" y="2752086"/>
        <a:ext cx="2169291" cy="577866"/>
      </dsp:txXfrm>
    </dsp:sp>
    <dsp:sp modelId="{8151D4DB-9C85-44FF-AAE0-3B733F5C1D6F}">
      <dsp:nvSpPr>
        <dsp:cNvPr id="0" name=""/>
        <dsp:cNvSpPr/>
      </dsp:nvSpPr>
      <dsp:spPr>
        <a:xfrm>
          <a:off x="4960172" y="1437987"/>
          <a:ext cx="508731" cy="508731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5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5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C2EDC24-31E9-49DE-BFB2-95D35F0B41AF}">
      <dsp:nvSpPr>
        <dsp:cNvPr id="0" name=""/>
        <dsp:cNvSpPr/>
      </dsp:nvSpPr>
      <dsp:spPr>
        <a:xfrm>
          <a:off x="4824538" y="2320040"/>
          <a:ext cx="2247970" cy="9877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9566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Технический прогресс</a:t>
          </a:r>
          <a:endParaRPr lang="ru-RU" sz="2000" b="1" kern="1200" dirty="0"/>
        </a:p>
      </dsp:txBody>
      <dsp:txXfrm>
        <a:off x="4824538" y="2320040"/>
        <a:ext cx="2247970" cy="987709"/>
      </dsp:txXfrm>
    </dsp:sp>
    <dsp:sp modelId="{FA4B5666-8A3D-4CBF-A710-A03DF82A7450}">
      <dsp:nvSpPr>
        <dsp:cNvPr id="0" name=""/>
        <dsp:cNvSpPr/>
      </dsp:nvSpPr>
      <dsp:spPr>
        <a:xfrm>
          <a:off x="6531497" y="1029771"/>
          <a:ext cx="648222" cy="648222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6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6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C9A46A-C1F5-4231-AF98-21DAD874DEA0}">
      <dsp:nvSpPr>
        <dsp:cNvPr id="0" name=""/>
        <dsp:cNvSpPr/>
      </dsp:nvSpPr>
      <dsp:spPr>
        <a:xfrm>
          <a:off x="6552158" y="1671956"/>
          <a:ext cx="2247970" cy="11821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3480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Инвестиции</a:t>
          </a:r>
          <a:endParaRPr lang="ru-RU" sz="2000" b="1" kern="1200" dirty="0"/>
        </a:p>
      </dsp:txBody>
      <dsp:txXfrm>
        <a:off x="6552158" y="1671956"/>
        <a:ext cx="2247970" cy="11821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07A81-6430-4BCB-85D8-C8AF729ED103}">
      <dsp:nvSpPr>
        <dsp:cNvPr id="0" name=""/>
        <dsp:cNvSpPr/>
      </dsp:nvSpPr>
      <dsp:spPr>
        <a:xfrm>
          <a:off x="3456384" y="496"/>
          <a:ext cx="5184576" cy="193476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5" tIns="15875" rIns="15875" bIns="1587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Увеличение ВВП за счет расширения масштабов использования ресурсов</a:t>
          </a:r>
          <a:endParaRPr lang="ru-RU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56384" y="242342"/>
        <a:ext cx="4459039" cy="1451073"/>
      </dsp:txXfrm>
    </dsp:sp>
    <dsp:sp modelId="{3E024A77-FB88-4210-9531-12EEC2323430}">
      <dsp:nvSpPr>
        <dsp:cNvPr id="0" name=""/>
        <dsp:cNvSpPr/>
      </dsp:nvSpPr>
      <dsp:spPr>
        <a:xfrm>
          <a:off x="0" y="496"/>
          <a:ext cx="3456384" cy="19347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Экстенсивный</a:t>
          </a:r>
          <a:endParaRPr lang="ru-RU" sz="3200" kern="1200" dirty="0"/>
        </a:p>
      </dsp:txBody>
      <dsp:txXfrm>
        <a:off x="94447" y="94943"/>
        <a:ext cx="3267490" cy="1745871"/>
      </dsp:txXfrm>
    </dsp:sp>
    <dsp:sp modelId="{722FAD6C-1991-4D71-A2E2-735A165A99F1}">
      <dsp:nvSpPr>
        <dsp:cNvPr id="0" name=""/>
        <dsp:cNvSpPr/>
      </dsp:nvSpPr>
      <dsp:spPr>
        <a:xfrm>
          <a:off x="3456384" y="2128738"/>
          <a:ext cx="5184576" cy="193476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/>
            <a:t>Увеличение ВВП за счет качественного улучшения факторов производства и повышения их эффективности</a:t>
          </a:r>
          <a:endParaRPr lang="ru-RU" sz="2200" kern="1200" dirty="0"/>
        </a:p>
      </dsp:txBody>
      <dsp:txXfrm>
        <a:off x="3456384" y="2370584"/>
        <a:ext cx="4459039" cy="1451073"/>
      </dsp:txXfrm>
    </dsp:sp>
    <dsp:sp modelId="{7C29C31A-94C4-437F-9746-33DCBBEDF039}">
      <dsp:nvSpPr>
        <dsp:cNvPr id="0" name=""/>
        <dsp:cNvSpPr/>
      </dsp:nvSpPr>
      <dsp:spPr>
        <a:xfrm>
          <a:off x="0" y="2128738"/>
          <a:ext cx="3456384" cy="19347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Интенсивный</a:t>
          </a:r>
          <a:endParaRPr lang="ru-RU" sz="3200" kern="1200" dirty="0"/>
        </a:p>
      </dsp:txBody>
      <dsp:txXfrm>
        <a:off x="94447" y="2223185"/>
        <a:ext cx="3267490" cy="17458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EB23D0-4622-4AD7-888E-82B6433C4A48}">
      <dsp:nvSpPr>
        <dsp:cNvPr id="0" name=""/>
        <dsp:cNvSpPr/>
      </dsp:nvSpPr>
      <dsp:spPr>
        <a:xfrm>
          <a:off x="-5943603" y="-909532"/>
          <a:ext cx="7075648" cy="7075648"/>
        </a:xfrm>
        <a:prstGeom prst="blockArc">
          <a:avLst>
            <a:gd name="adj1" fmla="val 18900000"/>
            <a:gd name="adj2" fmla="val 2700000"/>
            <a:gd name="adj3" fmla="val 305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83CF4A-219A-4AF3-A900-DB6C426B5AF1}">
      <dsp:nvSpPr>
        <dsp:cNvPr id="0" name=""/>
        <dsp:cNvSpPr/>
      </dsp:nvSpPr>
      <dsp:spPr>
        <a:xfrm>
          <a:off x="592512" y="404126"/>
          <a:ext cx="7974425" cy="8086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1884" tIns="48260" rIns="48260" bIns="4826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/>
            <a:t>Улучшить условия жизни населения</a:t>
          </a:r>
          <a:endParaRPr lang="ru-RU" sz="1900" b="1" kern="1200" dirty="0"/>
        </a:p>
      </dsp:txBody>
      <dsp:txXfrm>
        <a:off x="592512" y="404126"/>
        <a:ext cx="7974425" cy="808672"/>
      </dsp:txXfrm>
    </dsp:sp>
    <dsp:sp modelId="{66F2B80B-1C24-4017-BA83-7789F6DCEA46}">
      <dsp:nvSpPr>
        <dsp:cNvPr id="0" name=""/>
        <dsp:cNvSpPr/>
      </dsp:nvSpPr>
      <dsp:spPr>
        <a:xfrm>
          <a:off x="87092" y="303042"/>
          <a:ext cx="1010841" cy="101084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732E45-75D9-414A-836A-988ABE2D91F3}">
      <dsp:nvSpPr>
        <dsp:cNvPr id="0" name=""/>
        <dsp:cNvSpPr/>
      </dsp:nvSpPr>
      <dsp:spPr>
        <a:xfrm>
          <a:off x="1056143" y="1617345"/>
          <a:ext cx="7510794" cy="8086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1884" tIns="48260" rIns="48260" bIns="4826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/>
            <a:t>Реализовать на практике достижения НТП</a:t>
          </a:r>
          <a:endParaRPr lang="ru-RU" sz="1900" b="1" kern="1200" dirty="0"/>
        </a:p>
      </dsp:txBody>
      <dsp:txXfrm>
        <a:off x="1056143" y="1617345"/>
        <a:ext cx="7510794" cy="808672"/>
      </dsp:txXfrm>
    </dsp:sp>
    <dsp:sp modelId="{08AA77BD-C66B-440F-81B0-C1C472634304}">
      <dsp:nvSpPr>
        <dsp:cNvPr id="0" name=""/>
        <dsp:cNvSpPr/>
      </dsp:nvSpPr>
      <dsp:spPr>
        <a:xfrm>
          <a:off x="550722" y="1516261"/>
          <a:ext cx="1010841" cy="101084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A20112-2BB2-41F5-A439-B34BAE29FCE0}">
      <dsp:nvSpPr>
        <dsp:cNvPr id="0" name=""/>
        <dsp:cNvSpPr/>
      </dsp:nvSpPr>
      <dsp:spPr>
        <a:xfrm>
          <a:off x="1076497" y="2867893"/>
          <a:ext cx="7510794" cy="8086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1884" tIns="48260" rIns="48260" bIns="4826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/>
            <a:t>Увеличить производственные возможности экономики</a:t>
          </a:r>
          <a:endParaRPr lang="ru-RU" sz="1900" b="1" kern="1200" dirty="0"/>
        </a:p>
      </dsp:txBody>
      <dsp:txXfrm>
        <a:off x="1076497" y="2867893"/>
        <a:ext cx="7510794" cy="808672"/>
      </dsp:txXfrm>
    </dsp:sp>
    <dsp:sp modelId="{2D80E7CF-EEAA-4C07-9879-31AF1AFB9437}">
      <dsp:nvSpPr>
        <dsp:cNvPr id="0" name=""/>
        <dsp:cNvSpPr/>
      </dsp:nvSpPr>
      <dsp:spPr>
        <a:xfrm>
          <a:off x="538754" y="2790839"/>
          <a:ext cx="1010841" cy="101084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912B18-B123-4DD7-AD51-FD20AB5E1046}">
      <dsp:nvSpPr>
        <dsp:cNvPr id="0" name=""/>
        <dsp:cNvSpPr/>
      </dsp:nvSpPr>
      <dsp:spPr>
        <a:xfrm>
          <a:off x="592512" y="4043784"/>
          <a:ext cx="7974425" cy="8086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1884" tIns="48260" rIns="48260" bIns="4826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/>
            <a:t>Сгладить социальную дифференциацию доходов населения и стабилизировать экономическую систему</a:t>
          </a:r>
          <a:endParaRPr lang="ru-RU" sz="1900" b="1" kern="1200" dirty="0"/>
        </a:p>
      </dsp:txBody>
      <dsp:txXfrm>
        <a:off x="592512" y="4043784"/>
        <a:ext cx="7974425" cy="808672"/>
      </dsp:txXfrm>
    </dsp:sp>
    <dsp:sp modelId="{3D645E19-255A-4299-9C96-725D538AB907}">
      <dsp:nvSpPr>
        <dsp:cNvPr id="0" name=""/>
        <dsp:cNvSpPr/>
      </dsp:nvSpPr>
      <dsp:spPr>
        <a:xfrm>
          <a:off x="87092" y="3942700"/>
          <a:ext cx="1010841" cy="101084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232503-1E43-4D71-BA36-97796BD46302}">
      <dsp:nvSpPr>
        <dsp:cNvPr id="0" name=""/>
        <dsp:cNvSpPr/>
      </dsp:nvSpPr>
      <dsp:spPr>
        <a:xfrm>
          <a:off x="3270036" y="1828"/>
          <a:ext cx="5440257" cy="140604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smtClean="0"/>
            <a:t>Бразилия</a:t>
          </a:r>
          <a:r>
            <a:rPr lang="ru-RU" sz="2000" kern="1200" dirty="0" smtClean="0"/>
            <a:t>, Индия, Мексика, Турция и др.), в том числе наименее </a:t>
          </a:r>
          <a:r>
            <a:rPr lang="ru-RU" sz="2000" kern="1200" smtClean="0"/>
            <a:t>развитые в </a:t>
          </a:r>
          <a:r>
            <a:rPr lang="ru-RU" sz="2000" kern="1200" dirty="0" smtClean="0"/>
            <a:t>основном государства Тропической Африки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kern="1200" dirty="0" smtClean="0"/>
        </a:p>
      </dsp:txBody>
      <dsp:txXfrm>
        <a:off x="3270036" y="177583"/>
        <a:ext cx="4912991" cy="1054533"/>
      </dsp:txXfrm>
    </dsp:sp>
    <dsp:sp modelId="{2421B801-5A79-4F72-B8C5-21FC1220455A}">
      <dsp:nvSpPr>
        <dsp:cNvPr id="0" name=""/>
        <dsp:cNvSpPr/>
      </dsp:nvSpPr>
      <dsp:spPr>
        <a:xfrm>
          <a:off x="34383" y="116584"/>
          <a:ext cx="3267362" cy="12064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Развивающиеся страны</a:t>
          </a:r>
          <a:endParaRPr lang="ru-RU" sz="2400" kern="1200" dirty="0"/>
        </a:p>
      </dsp:txBody>
      <dsp:txXfrm>
        <a:off x="93279" y="175480"/>
        <a:ext cx="3149570" cy="1088707"/>
      </dsp:txXfrm>
    </dsp:sp>
    <dsp:sp modelId="{216C3A83-AA58-41D4-A034-A631D7466335}">
      <dsp:nvSpPr>
        <dsp:cNvPr id="0" name=""/>
        <dsp:cNvSpPr/>
      </dsp:nvSpPr>
      <dsp:spPr>
        <a:xfrm>
          <a:off x="3443190" y="1558925"/>
          <a:ext cx="5227780" cy="120649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страны Центральной и Восточной Европы, Китай, Вьетнам, Монголия</a:t>
          </a:r>
          <a:endParaRPr lang="ru-RU" sz="2000" kern="1200" dirty="0"/>
        </a:p>
      </dsp:txBody>
      <dsp:txXfrm>
        <a:off x="3443190" y="1709737"/>
        <a:ext cx="4775343" cy="904875"/>
      </dsp:txXfrm>
    </dsp:sp>
    <dsp:sp modelId="{BB343555-0C15-497B-88D8-192A05EA69D4}">
      <dsp:nvSpPr>
        <dsp:cNvPr id="0" name=""/>
        <dsp:cNvSpPr/>
      </dsp:nvSpPr>
      <dsp:spPr>
        <a:xfrm>
          <a:off x="72003" y="1528521"/>
          <a:ext cx="3341179" cy="12064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Страны с переходной экономикой</a:t>
          </a:r>
          <a:endParaRPr lang="ru-RU" sz="2400" kern="1200" dirty="0"/>
        </a:p>
      </dsp:txBody>
      <dsp:txXfrm>
        <a:off x="130899" y="1587417"/>
        <a:ext cx="3223387" cy="1088707"/>
      </dsp:txXfrm>
    </dsp:sp>
    <dsp:sp modelId="{898DCD7B-AC94-4599-9B61-1215D219B649}">
      <dsp:nvSpPr>
        <dsp:cNvPr id="0" name=""/>
        <dsp:cNvSpPr/>
      </dsp:nvSpPr>
      <dsp:spPr>
        <a:xfrm>
          <a:off x="3384378" y="2855671"/>
          <a:ext cx="5227780" cy="120649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США, Япония, Германия, Франция, Великобритания и др.</a:t>
          </a:r>
          <a:endParaRPr lang="ru-RU" sz="2000" kern="1200" dirty="0"/>
        </a:p>
      </dsp:txBody>
      <dsp:txXfrm>
        <a:off x="3384378" y="3006483"/>
        <a:ext cx="4775343" cy="904875"/>
      </dsp:txXfrm>
    </dsp:sp>
    <dsp:sp modelId="{992DB347-E254-464F-A141-8688BD4B1090}">
      <dsp:nvSpPr>
        <dsp:cNvPr id="0" name=""/>
        <dsp:cNvSpPr/>
      </dsp:nvSpPr>
      <dsp:spPr>
        <a:xfrm>
          <a:off x="100809" y="2855671"/>
          <a:ext cx="3283569" cy="12064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Развитые страны</a:t>
          </a:r>
          <a:endParaRPr lang="ru-RU" sz="2400" kern="1200" dirty="0"/>
        </a:p>
      </dsp:txBody>
      <dsp:txXfrm>
        <a:off x="159705" y="2914567"/>
        <a:ext cx="3165777" cy="10887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A400AB-8454-4B80-BCF7-8FDF4FE0A420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9CC8A6-A338-40C0-B0C6-B0B9209E6A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933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C13EDE6-05A1-4C5A-BD05-C13D176CEE41}" type="slidenum">
              <a:rPr lang="ru-RU" altLang="ru-RU"/>
              <a:pPr>
                <a:spcBef>
                  <a:spcPct val="0"/>
                </a:spcBef>
              </a:pPr>
              <a:t>35</a:t>
            </a:fld>
            <a:endParaRPr lang="ru-RU" altLang="ru-RU"/>
          </a:p>
        </p:txBody>
      </p:sp>
      <p:sp>
        <p:nvSpPr>
          <p:cNvPr id="122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379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5393801-177B-45AF-B60A-C13A91871B13}" type="slidenum">
              <a:rPr lang="ru-RU" altLang="ru-RU"/>
              <a:pPr>
                <a:spcBef>
                  <a:spcPct val="0"/>
                </a:spcBef>
              </a:pPr>
              <a:t>36</a:t>
            </a:fld>
            <a:endParaRPr lang="ru-RU" altLang="ru-RU"/>
          </a:p>
        </p:txBody>
      </p:sp>
      <p:sp>
        <p:nvSpPr>
          <p:cNvPr id="184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z="1000" smtClean="0">
                <a:latin typeface="Arial" panose="020B0604020202020204" pitchFamily="34" charset="0"/>
              </a:rPr>
              <a:t>*позиция теоретиков рыночной экономики </a:t>
            </a:r>
            <a:r>
              <a:rPr lang="en-US" altLang="ru-RU" sz="1000" smtClean="0">
                <a:latin typeface="Arial" panose="020B0604020202020204" pitchFamily="34" charset="0"/>
              </a:rPr>
              <a:t>XX</a:t>
            </a:r>
            <a:r>
              <a:rPr lang="ru-RU" altLang="ru-RU" sz="1000" smtClean="0">
                <a:latin typeface="Arial" panose="020B0604020202020204" pitchFamily="34" charset="0"/>
              </a:rPr>
              <a:t> века.</a:t>
            </a:r>
          </a:p>
          <a:p>
            <a:pPr eaLnBrk="1" hangingPunct="1"/>
            <a:r>
              <a:rPr lang="ru-RU" altLang="ru-RU" sz="1000" smtClean="0">
                <a:latin typeface="Arial" panose="020B0604020202020204" pitchFamily="34" charset="0"/>
              </a:rPr>
              <a:t>**В Германии, существуют разногласия по поводу о том, что считать «низкой зарплатой». Со стороны работодателя, затраты на  работника должны соотноситься с его трудовыми услугами. С точки зрения самого работника, зарплата должна обеспечивать приемлемый уровень существования его самого и семейства. В немецком законодательстве низкими считаются такие зарплаты, которые приравниваются к социокультурному минимуму существования человека. Этот минимум сравним с трансфертами, замещающими зарплаты, например, пособием по социальной помощи для нетрудоспособных граждан, пособием по безработице – для зарегистрированных безработных лиц. В целом, для работающих граждан «низкие зарплаты» не смотря на их экономическую рациональность, являются малопривлекательными. Здесь существуют психологические и социологические доводы. Во-первых, нельзя наверняка сказать, что человек, которому нужно кормить семью, обязательно пожелает работать или примет любое предложение о труде. Во-вторых, считается, что человек не реагирует на происходящие с точки зрения логики рынка, а с точки зрения логики выживания, поэтому сокращение зарплат влечет за собой лишь нездоровое увеличение предложения труда на рынке. </a:t>
            </a:r>
          </a:p>
        </p:txBody>
      </p:sp>
    </p:spTree>
    <p:extLst>
      <p:ext uri="{BB962C8B-B14F-4D97-AF65-F5344CB8AC3E}">
        <p14:creationId xmlns:p14="http://schemas.microsoft.com/office/powerpoint/2010/main" val="3438270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76B92AF-3515-4111-B849-F16BCBAE3857}" type="slidenum">
              <a:rPr lang="ru-RU" altLang="ru-RU"/>
              <a:pPr>
                <a:spcBef>
                  <a:spcPct val="0"/>
                </a:spcBef>
              </a:pPr>
              <a:t>37</a:t>
            </a:fld>
            <a:endParaRPr lang="ru-RU" altLang="ru-RU"/>
          </a:p>
        </p:txBody>
      </p:sp>
      <p:sp>
        <p:nvSpPr>
          <p:cNvPr id="215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mtClean="0">
                <a:latin typeface="Arial" panose="020B0604020202020204" pitchFamily="34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106925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CDF059-9DFE-4B8E-AD19-BAA93E2E396A}" type="slidenum">
              <a:rPr lang="ru-RU" altLang="ru-RU"/>
              <a:pPr>
                <a:spcBef>
                  <a:spcPct val="0"/>
                </a:spcBef>
              </a:pPr>
              <a:t>38</a:t>
            </a:fld>
            <a:endParaRPr lang="ru-RU" altLang="ru-RU"/>
          </a:p>
        </p:txBody>
      </p:sp>
      <p:sp>
        <p:nvSpPr>
          <p:cNvPr id="235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mtClean="0">
                <a:latin typeface="Arial" panose="020B0604020202020204" pitchFamily="34" charset="0"/>
              </a:rPr>
              <a:t>*кроме производительности играет роль размер предприятия, длительность времени труда (при частичной занятости, как показывают исследования размер цены труда ниже, чем при полной занятости), гендерная специфика.</a:t>
            </a:r>
          </a:p>
          <a:p>
            <a:pPr eaLnBrk="1" hangingPunct="1"/>
            <a:r>
              <a:rPr lang="ru-RU" altLang="ru-RU" smtClean="0">
                <a:latin typeface="Arial" panose="020B0604020202020204" pitchFamily="34" charset="0"/>
              </a:rPr>
              <a:t>**кроме квалификации могут сыграть роль в определении размера цены труда еще множественные факторы: например, семейное положение, гендерная специфика, и пр.</a:t>
            </a:r>
          </a:p>
        </p:txBody>
      </p:sp>
    </p:spTree>
    <p:extLst>
      <p:ext uri="{BB962C8B-B14F-4D97-AF65-F5344CB8AC3E}">
        <p14:creationId xmlns:p14="http://schemas.microsoft.com/office/powerpoint/2010/main" val="3748627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25EFD60-D2D3-4F41-93A2-DED372702E3A}" type="slidenum">
              <a:rPr lang="ru-RU" altLang="ru-RU"/>
              <a:pPr/>
              <a:t>67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26537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84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568CFC7-B073-4759-928F-82B559844063}" type="slidenum">
              <a:rPr lang="ru-RU" altLang="ru-RU"/>
              <a:pPr/>
              <a:t>69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55310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pPr eaLnBrk="1" latinLnBrk="0" hangingPunct="1"/>
            <a:fld id="{E6F9B8CD-342D-4579-98EC-A8FD6B7370E1}" type="datetimeFigureOut">
              <a:rPr lang="en-US" smtClean="0"/>
              <a:pPr eaLnBrk="1" latinLnBrk="0" hangingPunct="1"/>
              <a:t>3/21/2023</a:t>
            </a:fld>
            <a:endParaRPr lang="en-US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F9B8CD-342D-4579-98EC-A8FD6B7370E1}" type="datetimeFigureOut">
              <a:rPr lang="en-US" smtClean="0"/>
              <a:pPr eaLnBrk="1" latinLnBrk="0" hangingPunct="1"/>
              <a:t>3/21/2023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F9B8CD-342D-4579-98EC-A8FD6B7370E1}" type="datetimeFigureOut">
              <a:rPr lang="en-US" smtClean="0"/>
              <a:pPr eaLnBrk="1" latinLnBrk="0" hangingPunct="1"/>
              <a:t>3/21/2023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3/21/2023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pPr eaLnBrk="1" latinLnBrk="0" hangingPunct="1"/>
            <a:fld id="{E6F9B8CD-342D-4579-98EC-A8FD6B7370E1}" type="datetimeFigureOut">
              <a:rPr lang="en-US" smtClean="0"/>
              <a:pPr eaLnBrk="1" latinLnBrk="0" hangingPunct="1"/>
              <a:t>3/21/2023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F9B8CD-342D-4579-98EC-A8FD6B7370E1}" type="datetimeFigureOut">
              <a:rPr lang="en-US" smtClean="0"/>
              <a:pPr eaLnBrk="1" latinLnBrk="0" hangingPunct="1"/>
              <a:t>3/21/2023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F9B8CD-342D-4579-98EC-A8FD6B7370E1}" type="datetimeFigureOut">
              <a:rPr lang="en-US" smtClean="0"/>
              <a:pPr eaLnBrk="1" latinLnBrk="0" hangingPunct="1"/>
              <a:t>3/21/2023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3/21/2023</a:t>
            </a:fld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F9B8CD-342D-4579-98EC-A8FD6B7370E1}" type="datetimeFigureOut">
              <a:rPr lang="en-US" smtClean="0"/>
              <a:pPr eaLnBrk="1" latinLnBrk="0" hangingPunct="1"/>
              <a:t>3/21/2023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3/21/2023</a:t>
            </a:fld>
            <a:endParaRPr lang="en-US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3/21/2023</a:t>
            </a:fld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3/21/2023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randars.ru/student/fin-m/investicii.html" TargetMode="External"/><Relationship Id="rId2" Type="http://schemas.openxmlformats.org/officeDocument/2006/relationships/hyperlink" Target="http://www.grandars.ru/student/ekonomicheskaya-teoriya/bezrabotica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grandars.ru/student/statistika/zanyatye-i-bezrabotnye.html" TargetMode="External"/><Relationship Id="rId4" Type="http://schemas.openxmlformats.org/officeDocument/2006/relationships/hyperlink" Target="http://www.grandars.ru/student/finansy/procentnaya-stavka.html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4.png"/><Relationship Id="rId4" Type="http://schemas.openxmlformats.org/officeDocument/2006/relationships/oleObject" Target="../embeddings/oleObject1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332656"/>
            <a:ext cx="8532440" cy="4104456"/>
          </a:xfrm>
        </p:spPr>
        <p:txBody>
          <a:bodyPr>
            <a:noAutofit/>
          </a:bodyPr>
          <a:lstStyle/>
          <a:p>
            <a:pPr algn="ctr"/>
            <a:r>
              <a:rPr lang="ru-RU" sz="5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Обществознание</a:t>
            </a:r>
            <a:br>
              <a:rPr lang="ru-RU" sz="5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00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4.3: </a:t>
            </a:r>
            <a:r>
              <a:rPr lang="ru-RU" sz="5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«ВВП, его структура и динамика. Рынок труда и безработица. </a:t>
            </a:r>
            <a:endParaRPr lang="ru-RU" sz="5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 преподаватель ЦК СЭД,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Чалпанова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Ю.В.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создания: 3.03.2023 г.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78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6159443" cy="955477"/>
          </a:xfrm>
          <a:prstGeom prst="flowChartDocumen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ВВП не включаются: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052736"/>
            <a:ext cx="81983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Товары и услуги произведенные в другой стране.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673215"/>
            <a:ext cx="5487216" cy="499614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2250644"/>
            <a:ext cx="2982368" cy="18984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51520" y="1691721"/>
            <a:ext cx="2100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НАПРИМЕР:</a:t>
            </a:r>
            <a:endParaRPr lang="ru-RU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4116995"/>
            <a:ext cx="295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 аттракционов </a:t>
            </a:r>
          </a:p>
          <a:p>
            <a:pPr algn="ctr"/>
            <a:r>
              <a:rPr lang="ru-RU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России</a:t>
            </a:r>
            <a:endParaRPr lang="ru-RU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3351" y="5067173"/>
            <a:ext cx="1718621" cy="994817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95536" y="5889466"/>
            <a:ext cx="298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 американская фирма</a:t>
            </a:r>
          </a:p>
        </p:txBody>
      </p:sp>
      <p:pic>
        <p:nvPicPr>
          <p:cNvPr id="3074" name="Picture 2" descr="http://forum.infostart.ru/upload/main/002/construction_worker_25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301" y="1736823"/>
            <a:ext cx="1573983" cy="157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516530" y="3101244"/>
            <a:ext cx="22022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Строят китайские рабочие</a:t>
            </a:r>
            <a:endParaRPr lang="ru-RU" sz="16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http://www.funlib.ru/cimg/2014/102423/121757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963" y="4253865"/>
            <a:ext cx="1760711" cy="138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536528" y="5531173"/>
            <a:ext cx="22022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Используются финские материалы</a:t>
            </a:r>
            <a:endParaRPr lang="ru-RU" sz="20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38736" y="1673215"/>
            <a:ext cx="3236719" cy="499614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5364284" y="3573016"/>
            <a:ext cx="935908" cy="108012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981970" y="2348880"/>
            <a:ext cx="29523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ВВП России возрастет на стоимость этого парка аттракционов</a:t>
            </a:r>
            <a:endParaRPr lang="ru-RU" sz="2400" b="1" dirty="0">
              <a:ln>
                <a:solidFill>
                  <a:sysClr val="windowText" lastClr="000000"/>
                </a:solidFill>
              </a:ln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8" name="Picture 6" descr="http://networkingstar.com/wp-content/uploads/2012/09/shutterstock_5413763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443" y="4934682"/>
            <a:ext cx="2523824" cy="16455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9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6159443" cy="955477"/>
          </a:xfrm>
          <a:prstGeom prst="flowChartDocumen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ВВП не включаются: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759456"/>
            <a:ext cx="87849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Товары и услуги за прошлые и предыдущие годы.</a:t>
            </a:r>
          </a:p>
          <a:p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Товары, продающиеся повторно.</a:t>
            </a:r>
          </a:p>
          <a:p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Финансовые операции (покупка акций, облигаций, 				трансферты)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13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"/>
          <p:cNvSpPr txBox="1">
            <a:spLocks noChangeArrowheads="1"/>
          </p:cNvSpPr>
          <p:nvPr/>
        </p:nvSpPr>
        <p:spPr bwMode="auto">
          <a:xfrm>
            <a:off x="228600" y="152400"/>
            <a:ext cx="8610600" cy="6817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Конечные товары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товары и услуги, приобретаемые на протяжении года конечными потребителями и не использующиеся в качестве промежуточных продуктов в производстве продукции.</a:t>
            </a:r>
          </a:p>
          <a:p>
            <a:pPr algn="just"/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конечным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продуктам относятся :</a:t>
            </a:r>
          </a:p>
          <a:p>
            <a:pPr algn="just"/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Потребительские товары (служат для удовлетворения личных потребностей людей):</a:t>
            </a:r>
          </a:p>
          <a:p>
            <a:pPr algn="just"/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Товары длительного пользования (автомобили,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телерадиооборудование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бытовая техника, мебель)</a:t>
            </a:r>
          </a:p>
          <a:p>
            <a:pPr algn="just"/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Товары кратковременного использования (продовольствие и напитки, одежда и обувь, лекарства и пр.)</a:t>
            </a:r>
          </a:p>
          <a:p>
            <a:pPr algn="just"/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Личные потребительские услуги (служат для удовлетворения личных потребностей людей и обеспечивают их жизнедеятельность)</a:t>
            </a:r>
          </a:p>
          <a:p>
            <a:pPr algn="just"/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Все вновь построенные здания и сооружения и вновь изготовленные машины и оборудование</a:t>
            </a:r>
          </a:p>
          <a:p>
            <a:pPr algn="just"/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Промежуточные товары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товары, приобретаемые для перепродажи, первичной обработки или изготовления из них конечного изделия в течение данного года.</a:t>
            </a:r>
          </a:p>
        </p:txBody>
      </p:sp>
    </p:spTree>
    <p:extLst>
      <p:ext uri="{BB962C8B-B14F-4D97-AF65-F5344CB8AC3E}">
        <p14:creationId xmlns:p14="http://schemas.microsoft.com/office/powerpoint/2010/main" val="191879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0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40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40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1000"/>
                                        <p:tgtEl>
                                          <p:spTgt spid="40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304800"/>
            <a:ext cx="8686800" cy="5257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2400" b="1" smtClean="0"/>
              <a:t>Номинальный ВВП</a:t>
            </a:r>
            <a:r>
              <a:rPr lang="ru-RU" sz="2400" smtClean="0"/>
              <a:t> — Внутренний Валовой Продукт в ценах того года, на который он рассчитан.</a:t>
            </a:r>
          </a:p>
          <a:p>
            <a:pPr eaLnBrk="1" hangingPunct="1">
              <a:buFontTx/>
              <a:buNone/>
            </a:pPr>
            <a:endParaRPr lang="ru-RU" sz="2400" smtClean="0"/>
          </a:p>
          <a:p>
            <a:pPr eaLnBrk="1" hangingPunct="1">
              <a:buFontTx/>
              <a:buNone/>
            </a:pPr>
            <a:r>
              <a:rPr lang="ru-RU" sz="2400" b="1" smtClean="0"/>
              <a:t>Реальный ВВП</a:t>
            </a:r>
            <a:r>
              <a:rPr lang="ru-RU" sz="2400" smtClean="0"/>
              <a:t> — выражен в ценах предыдущего или любого другого базового года. В реальном ВВП учитывается, в какой степени рост ВВП определяется реальным ростом производства, а не ростом цен.</a:t>
            </a:r>
          </a:p>
          <a:p>
            <a:pPr eaLnBrk="1" hangingPunct="1">
              <a:buFontTx/>
              <a:buNone/>
            </a:pPr>
            <a:r>
              <a:rPr lang="ru-RU" sz="2400" b="1" smtClean="0"/>
              <a:t> </a:t>
            </a:r>
          </a:p>
          <a:p>
            <a:pPr eaLnBrk="1" hangingPunct="1">
              <a:buFontTx/>
              <a:buNone/>
            </a:pPr>
            <a:r>
              <a:rPr lang="ru-RU" sz="2400" b="1" smtClean="0"/>
              <a:t>Дефлятор ВВП</a:t>
            </a:r>
            <a:r>
              <a:rPr lang="ru-RU" sz="2400" smtClean="0"/>
              <a:t> - это индекс цен, рассчитываемый для всех произведенных в экономике товаров и услуг, исчисляется как отношение номинального ВВП к реальному ВВП.</a:t>
            </a:r>
          </a:p>
          <a:p>
            <a:pPr eaLnBrk="1" hangingPunct="1">
              <a:buFontTx/>
              <a:buNone/>
            </a:pPr>
            <a:endParaRPr lang="ru-RU" sz="2000" smtClean="0">
              <a:latin typeface="Century" pitchFamily="18" charset="0"/>
            </a:endParaRPr>
          </a:p>
          <a:p>
            <a:pPr eaLnBrk="1" hangingPunct="1">
              <a:buFontTx/>
              <a:buNone/>
            </a:pPr>
            <a:endParaRPr lang="ru-RU" sz="2000" smtClean="0">
              <a:latin typeface="Century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65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188640"/>
            <a:ext cx="5882963" cy="1081980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Измерение ВВП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 flipH="1">
            <a:off x="1259632" y="1270620"/>
            <a:ext cx="864096" cy="115026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>
            <a:off x="4716016" y="1270620"/>
            <a:ext cx="0" cy="115026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7164288" y="1270620"/>
            <a:ext cx="936104" cy="107826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79512" y="2492896"/>
            <a:ext cx="2772308" cy="954107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добавленной стоимости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73878" y="2484639"/>
            <a:ext cx="2520280" cy="938719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11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доходам</a:t>
            </a:r>
            <a:endParaRPr lang="ru-RU" sz="11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16216" y="2492896"/>
            <a:ext cx="2520280" cy="938719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11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расходам</a:t>
            </a:r>
          </a:p>
          <a:p>
            <a:pPr algn="ctr"/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9512" y="3506232"/>
            <a:ext cx="2772308" cy="19389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Учитывается разница между конечными и промежуточными продуктами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83805" y="3506232"/>
            <a:ext cx="2510353" cy="15696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Учитываются доходы всех </a:t>
            </a:r>
            <a:r>
              <a:rPr lang="ru-RU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макроэкономич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агентов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13603" y="3506232"/>
            <a:ext cx="2510353" cy="15696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Учитываются расходы всех </a:t>
            </a:r>
            <a:r>
              <a:rPr lang="ru-RU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макроэкономич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агентов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34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0"/>
            <a:ext cx="7704856" cy="1490543"/>
          </a:xfrm>
          <a:prstGeom prst="flowChartOffpageConnector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Расчет ВВП</a:t>
            </a:r>
          </a:p>
          <a:p>
            <a:pPr algn="ctr"/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по добавленной стоимости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61854" y="1844824"/>
            <a:ext cx="2082890" cy="13018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33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2" name="Picture 2" descr="http://www.b4bschwaben.de/cms_media/module_img/239/119680_1_lightbox_Fotolia_7334555_Subscription_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854" y="3533031"/>
            <a:ext cx="2082889" cy="13538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330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61854" y="5273285"/>
            <a:ext cx="2082890" cy="13018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33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Стрелка вниз 4"/>
          <p:cNvSpPr/>
          <p:nvPr/>
        </p:nvSpPr>
        <p:spPr>
          <a:xfrm>
            <a:off x="7399242" y="3027206"/>
            <a:ext cx="1008112" cy="625249"/>
          </a:xfrm>
          <a:prstGeom prst="downArrow">
            <a:avLst>
              <a:gd name="adj1" fmla="val 63339"/>
              <a:gd name="adj2" fmla="val 40663"/>
            </a:avLst>
          </a:prstGeom>
          <a:solidFill>
            <a:srgbClr val="0033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7399242" y="4767460"/>
            <a:ext cx="1008112" cy="625249"/>
          </a:xfrm>
          <a:prstGeom prst="downArrow">
            <a:avLst>
              <a:gd name="adj1" fmla="val 63339"/>
              <a:gd name="adj2" fmla="val 40663"/>
            </a:avLst>
          </a:prstGeom>
          <a:solidFill>
            <a:srgbClr val="0033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1767493"/>
              </p:ext>
            </p:extLst>
          </p:nvPr>
        </p:nvGraphicFramePr>
        <p:xfrm>
          <a:off x="348208" y="1659656"/>
          <a:ext cx="6096000" cy="32004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3056"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Продукт</a:t>
                      </a:r>
                      <a:endParaRPr lang="ru-RU" b="1" i="1" dirty="0">
                        <a:solidFill>
                          <a:srgbClr val="00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продаж</a:t>
                      </a:r>
                      <a:endParaRPr lang="ru-RU" b="1" i="1" dirty="0">
                        <a:solidFill>
                          <a:srgbClr val="00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предыдущих продаж</a:t>
                      </a:r>
                      <a:endParaRPr lang="ru-RU" b="1" i="1" dirty="0">
                        <a:solidFill>
                          <a:srgbClr val="00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Добавленная стоимость</a:t>
                      </a:r>
                      <a:endParaRPr lang="ru-RU" b="1" i="1" dirty="0">
                        <a:solidFill>
                          <a:srgbClr val="00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Зерно</a:t>
                      </a:r>
                      <a:endParaRPr lang="ru-RU" sz="2400" b="0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en-US" sz="2400" b="1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</a:t>
                      </a:r>
                      <a:endParaRPr lang="ru-RU" sz="24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400" b="1" baseline="0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</a:t>
                      </a:r>
                      <a:endParaRPr lang="ru-RU" sz="24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5 $</a:t>
                      </a:r>
                      <a:endParaRPr lang="ru-RU" sz="24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Мука</a:t>
                      </a:r>
                      <a:endParaRPr lang="ru-RU" sz="2400" b="0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8 $</a:t>
                      </a:r>
                      <a:endParaRPr lang="ru-RU" sz="24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en-US" sz="2400" b="1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</a:t>
                      </a:r>
                      <a:endParaRPr lang="ru-RU" sz="24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3 $</a:t>
                      </a:r>
                      <a:endParaRPr lang="ru-RU" sz="24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Тесто</a:t>
                      </a:r>
                      <a:endParaRPr lang="ru-RU" sz="2400" b="0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17 $</a:t>
                      </a:r>
                      <a:endParaRPr lang="ru-RU" sz="24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8 $</a:t>
                      </a:r>
                      <a:endParaRPr lang="ru-RU" sz="24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US" sz="2400" b="1" baseline="0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</a:t>
                      </a:r>
                      <a:endParaRPr lang="ru-RU" sz="24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Хлеб</a:t>
                      </a:r>
                      <a:endParaRPr lang="ru-RU" sz="2400" b="0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25 $</a:t>
                      </a:r>
                      <a:endParaRPr lang="ru-RU" sz="24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17 $</a:t>
                      </a:r>
                      <a:endParaRPr lang="ru-RU" sz="24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8 $</a:t>
                      </a:r>
                      <a:endParaRPr lang="ru-RU" sz="24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r>
                        <a:rPr lang="ru-RU" sz="2400" b="0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ru-RU" sz="2400" b="0" dirty="0">
                        <a:solidFill>
                          <a:srgbClr val="00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55 $</a:t>
                      </a:r>
                      <a:endParaRPr lang="ru-RU" sz="24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30 $</a:t>
                      </a:r>
                      <a:endParaRPr lang="ru-RU" sz="24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25 $</a:t>
                      </a:r>
                      <a:endParaRPr lang="ru-RU" sz="24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48208" y="4869160"/>
            <a:ext cx="6096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При этом </a:t>
            </a:r>
            <a:r>
              <a:rPr lang="ru-RU" sz="2400" b="1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все внутренние затраты </a:t>
            </a:r>
            <a:r>
              <a:rPr lang="ru-RU" sz="2400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фирмы (на выплату заработной платы, амортизацию, аренду капитала и др.), а также прибыль фирмы включаются в добавленную стоимость.</a:t>
            </a:r>
            <a:endParaRPr lang="ru-RU" sz="2400" i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Блок-схема: узел 9"/>
          <p:cNvSpPr/>
          <p:nvPr/>
        </p:nvSpPr>
        <p:spPr>
          <a:xfrm>
            <a:off x="1907704" y="4005064"/>
            <a:ext cx="1440160" cy="360040"/>
          </a:xfrm>
          <a:prstGeom prst="flowChartConnector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4970930" y="4437112"/>
            <a:ext cx="1440160" cy="360040"/>
          </a:xfrm>
          <a:prstGeom prst="flowChartConnector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82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0"/>
            <a:ext cx="7704856" cy="1490543"/>
          </a:xfrm>
          <a:prstGeom prst="flowChartOffpageConnector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Расчет ВВП</a:t>
            </a:r>
          </a:p>
          <a:p>
            <a:pPr algn="ctr"/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по доходам</a:t>
            </a:r>
          </a:p>
        </p:txBody>
      </p:sp>
      <p:sp>
        <p:nvSpPr>
          <p:cNvPr id="10" name="TextBox 9"/>
          <p:cNvSpPr txBox="1"/>
          <p:nvPr/>
        </p:nvSpPr>
        <p:spPr>
          <a:xfrm rot="5400000">
            <a:off x="5890210" y="3837528"/>
            <a:ext cx="3979605" cy="584775"/>
          </a:xfrm>
          <a:prstGeom prst="rect">
            <a:avLst/>
          </a:prstGeom>
          <a:ln w="28575">
            <a:solidFill>
              <a:srgbClr val="00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ВВП</a:t>
            </a:r>
            <a:endParaRPr lang="ru-RU" sz="3200" b="1" baseline="-25000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2889" y="2132856"/>
            <a:ext cx="4464496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заработная плата</a:t>
            </a:r>
            <a:endParaRPr lang="ru-RU" sz="2800" baseline="-25000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62889" y="2638073"/>
            <a:ext cx="4464496" cy="954107"/>
          </a:xfrm>
          <a:prstGeom prst="rect">
            <a:avLst/>
          </a:prstGeom>
          <a:ln>
            <a:solidFill>
              <a:srgbClr val="00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арендная плата (включая условно начисленную)</a:t>
            </a:r>
            <a:endParaRPr lang="ru-RU" sz="2800" baseline="-25000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2889" y="3573016"/>
            <a:ext cx="4464496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процентные платежи</a:t>
            </a:r>
            <a:endParaRPr lang="ru-RU" sz="2800" baseline="-25000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62889" y="4077072"/>
            <a:ext cx="4464496" cy="523220"/>
          </a:xfrm>
          <a:prstGeom prst="rect">
            <a:avLst/>
          </a:prstGeom>
          <a:ln>
            <a:solidFill>
              <a:srgbClr val="00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собственников</a:t>
            </a:r>
            <a:endParaRPr lang="ru-RU" sz="2800" baseline="-25000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2889" y="4581128"/>
            <a:ext cx="4464496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прибыль корпораций</a:t>
            </a:r>
            <a:endParaRPr lang="ru-RU" sz="2800" baseline="-25000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2889" y="5085184"/>
            <a:ext cx="4464496" cy="523220"/>
          </a:xfrm>
          <a:prstGeom prst="rect">
            <a:avLst/>
          </a:prstGeom>
          <a:ln>
            <a:solidFill>
              <a:srgbClr val="00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косвенные налоги</a:t>
            </a:r>
            <a:endParaRPr lang="ru-RU" sz="2800" baseline="-25000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62889" y="5589240"/>
            <a:ext cx="4464496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амортизация</a:t>
            </a:r>
            <a:endParaRPr lang="ru-RU" sz="2800" baseline="-25000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Равно 26"/>
          <p:cNvSpPr/>
          <p:nvPr/>
        </p:nvSpPr>
        <p:spPr>
          <a:xfrm>
            <a:off x="5679413" y="3356992"/>
            <a:ext cx="1656184" cy="1538590"/>
          </a:xfrm>
          <a:prstGeom prst="mathEqual">
            <a:avLst>
              <a:gd name="adj1" fmla="val 17402"/>
              <a:gd name="adj2" fmla="val 18752"/>
            </a:avLst>
          </a:prstGeom>
          <a:solidFill>
            <a:srgbClr val="0033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93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0"/>
            <a:ext cx="7704856" cy="1490543"/>
          </a:xfrm>
          <a:prstGeom prst="flowChartOffpageConnector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Расчет ВВП</a:t>
            </a:r>
          </a:p>
          <a:p>
            <a:pPr algn="ctr"/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по расходам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23628" y="1844824"/>
            <a:ext cx="6768752" cy="1168539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ru-RU" sz="4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4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+ I + G + </a:t>
            </a:r>
            <a:r>
              <a:rPr lang="en-US" sz="48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Xn</a:t>
            </a:r>
            <a:endParaRPr lang="ru-RU" sz="48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7798" y="3140968"/>
            <a:ext cx="856041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Где: 	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внутренний валовый продукт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расходы потребителей (на товары текущего и 	длительного потребления, услуги)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валовые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инвестиции: расходы фирм (+ расходы на 	строительство домохозяйств)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государственные расходы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Xn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чистый экспорт (разница между экспортом и 	импортом)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12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908720"/>
            <a:ext cx="7315200" cy="2595025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Экономический рост и развитие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4618" y="188640"/>
            <a:ext cx="903476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5715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Экономический рост и развитие</a:t>
            </a:r>
            <a:endParaRPr lang="ru-RU" sz="5400" b="1" cap="none" spc="0" dirty="0">
              <a:ln w="57150"/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210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40"/>
            <a:ext cx="5688632" cy="4269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272427"/>
            <a:ext cx="80648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Экономический рост </a:t>
            </a:r>
            <a:r>
              <a:rPr lang="ru-RU" sz="2400" dirty="0" smtClean="0"/>
              <a:t>– это долговременное увеличение реального объема валового внутреннего продукта (ВВП) как в абсолютных значениях, так и в расчёте на каждого жителя страны.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859623" y="3861048"/>
            <a:ext cx="52920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Экономический рост не означает, что рост ВВП должен увеличиваться каждый год, но в целом направление движения экономики должно идти вверх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7581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План темы: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1196752"/>
            <a:ext cx="8640960" cy="4968552"/>
          </a:xfrm>
        </p:spPr>
        <p:txBody>
          <a:bodyPr/>
          <a:lstStyle/>
          <a:p>
            <a:pPr marL="0" lvl="0" indent="0">
              <a:buNone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3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ВВП, его структура.</a:t>
            </a:r>
          </a:p>
          <a:p>
            <a:pPr algn="just">
              <a:buNone/>
            </a:pPr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3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Экономический рост. Экономические циклы</a:t>
            </a:r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buNone/>
            </a:pPr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3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Человеческий капитал. Безработица, ее причины.</a:t>
            </a:r>
          </a:p>
          <a:p>
            <a:pPr marL="0" lvl="0" indent="0">
              <a:buNone/>
            </a:pPr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3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Деньги. Банковская система. Процент</a:t>
            </a:r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buNone/>
            </a:pPr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Инфляция</a:t>
            </a:r>
            <a:r>
              <a:rPr lang="ru-RU" sz="3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Виды, причины, последствия</a:t>
            </a:r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9"/>
            <a:ext cx="7315200" cy="648072"/>
          </a:xfrm>
        </p:spPr>
        <p:txBody>
          <a:bodyPr>
            <a:normAutofit/>
          </a:bodyPr>
          <a:lstStyle/>
          <a:p>
            <a:r>
              <a:rPr lang="ru-RU" dirty="0" smtClean="0"/>
              <a:t>Факторы экономического роста</a:t>
            </a:r>
            <a:endParaRPr lang="ru-RU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902647841"/>
              </p:ext>
            </p:extLst>
          </p:nvPr>
        </p:nvGraphicFramePr>
        <p:xfrm>
          <a:off x="251520" y="1397000"/>
          <a:ext cx="8784976" cy="5128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8119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EA689DD-53DC-43D8-ADE8-CFDF00C711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graphicEl>
                                              <a:dgm id="{2EA689DD-53DC-43D8-ADE8-CFDF00C711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E2F0BA3-F889-4400-A789-46F68A1083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graphicEl>
                                              <a:dgm id="{1E2F0BA3-F889-4400-A789-46F68A1083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B370D11-45A5-43CF-8934-484E25F0E6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graphicEl>
                                              <a:dgm id="{CB370D11-45A5-43CF-8934-484E25F0E6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56682BB-DC3A-4B5F-836A-D2991126D4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graphicEl>
                                              <a:dgm id="{656682BB-DC3A-4B5F-836A-D2991126D4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14E93A1-4021-4A5D-8E90-C235273334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graphicEl>
                                              <a:dgm id="{614E93A1-4021-4A5D-8E90-C235273334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1193EA1-B5CE-47EE-864A-701E757ED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graphicEl>
                                              <a:dgm id="{D1193EA1-B5CE-47EE-864A-701E757ED1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5D9F9CC-FCBF-4DD8-AA1A-2608F9FF97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graphicEl>
                                              <a:dgm id="{85D9F9CC-FCBF-4DD8-AA1A-2608F9FF97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151D4DB-9C85-44FF-AAE0-3B733F5C1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>
                                            <p:graphicEl>
                                              <a:dgm id="{8151D4DB-9C85-44FF-AAE0-3B733F5C1D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C2EDC24-31E9-49DE-BFB2-95D35F0B41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graphicEl>
                                              <a:dgm id="{5C2EDC24-31E9-49DE-BFB2-95D35F0B41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A4B5666-8A3D-4CBF-A710-A03DF82A74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">
                                            <p:graphicEl>
                                              <a:dgm id="{FA4B5666-8A3D-4CBF-A710-A03DF82A74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BC9A46A-C1F5-4231-AF98-21DAD874DE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">
                                            <p:graphicEl>
                                              <a:dgm id="{1BC9A46A-C1F5-4231-AF98-21DAD874DE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Sub>
          <a:bldDgm bld="on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762056" cy="80416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Типы экономического роста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73934471"/>
              </p:ext>
            </p:extLst>
          </p:nvPr>
        </p:nvGraphicFramePr>
        <p:xfrm>
          <a:off x="323528" y="1397000"/>
          <a:ext cx="864096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2661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E024A77-FB88-4210-9531-12EEC23234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>
                                            <p:graphicEl>
                                              <a:dgm id="{3E024A77-FB88-4210-9531-12EEC23234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2D07A81-6430-4BCB-85D8-C8AF729ED1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92D07A81-6430-4BCB-85D8-C8AF729ED1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C29C31A-94C4-437F-9746-33DCBBEDF0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>
                                            <p:graphicEl>
                                              <a:dgm id="{7C29C31A-94C4-437F-9746-33DCBBEDF0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22FAD6C-1991-4D71-A2E2-735A165A99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722FAD6C-1991-4D71-A2E2-735A165A99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Sub>
          <a:bldDgm bld="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9"/>
            <a:ext cx="7315200" cy="79208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Экстенсивный рост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4531" y="1268760"/>
            <a:ext cx="851534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Увеличение количества станков</a:t>
            </a:r>
          </a:p>
          <a:p>
            <a:r>
              <a:rPr lang="ru-RU" sz="2400" dirty="0" smtClean="0"/>
              <a:t>Прием дополнительных рабочих</a:t>
            </a:r>
          </a:p>
          <a:p>
            <a:r>
              <a:rPr lang="ru-RU" sz="2400" dirty="0" smtClean="0"/>
              <a:t>Сохранение в неизменном виде технологии производства</a:t>
            </a:r>
          </a:p>
          <a:p>
            <a:r>
              <a:rPr lang="ru-RU" sz="2400" dirty="0" smtClean="0"/>
              <a:t>Увеличение площади обработанных земель</a:t>
            </a:r>
          </a:p>
          <a:p>
            <a:r>
              <a:rPr lang="ru-RU" sz="2400" dirty="0" smtClean="0"/>
              <a:t>Разработка новых месторождений</a:t>
            </a:r>
            <a:endParaRPr lang="ru-RU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39" y="3429000"/>
            <a:ext cx="3817986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203" y="3367957"/>
            <a:ext cx="3894773" cy="2921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921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315200" cy="588141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Интенсивный рост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3795191" cy="2585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&amp;Kcy;&amp;acy;&amp;rcy;&amp;tcy;&amp;icy;&amp;ncy;&amp;kcy;&amp;acy; 31 &amp;icy;&amp;zcy; 207336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94339"/>
            <a:ext cx="4051533" cy="29064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283968" y="1124744"/>
            <a:ext cx="47525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Научно-технический прогресс</a:t>
            </a:r>
          </a:p>
          <a:p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Экономия на масштабе (укрупнение производства)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775" y="3861048"/>
            <a:ext cx="44742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Повышение квалификации работников</a:t>
            </a:r>
          </a:p>
          <a:p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Рациональное распределение ресурсов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947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315200" cy="73215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Цели экономического роста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179330176"/>
              </p:ext>
            </p:extLst>
          </p:nvPr>
        </p:nvGraphicFramePr>
        <p:xfrm>
          <a:off x="323528" y="1052736"/>
          <a:ext cx="8640960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8982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6EB23D0-4622-4AD7-888E-82B6433C4A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graphicEl>
                                              <a:dgm id="{F6EB23D0-4622-4AD7-888E-82B6433C4A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6F2B80B-1C24-4017-BA83-7789F6DCEA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66F2B80B-1C24-4017-BA83-7789F6DCEA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883CF4A-219A-4AF3-A900-DB6C426B5A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graphicEl>
                                              <a:dgm id="{2883CF4A-219A-4AF3-A900-DB6C426B5A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8AA77BD-C66B-440F-81B0-C1C4726343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08AA77BD-C66B-440F-81B0-C1C4726343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A732E45-75D9-414A-836A-988ABE2D9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graphicEl>
                                              <a:dgm id="{7A732E45-75D9-414A-836A-988ABE2D91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D80E7CF-EEAA-4C07-9879-31AF1AFB94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2D80E7CF-EEAA-4C07-9879-31AF1AFB94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4A20112-2BB2-41F5-A439-B34BAE29F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">
                                            <p:graphicEl>
                                              <a:dgm id="{D4A20112-2BB2-41F5-A439-B34BAE29FC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D645E19-255A-4299-9C96-725D538AB9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">
                                            <p:graphicEl>
                                              <a:dgm id="{3D645E19-255A-4299-9C96-725D538AB9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A912B18-B123-4DD7-AD51-FD20AB5E10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">
                                            <p:graphicEl>
                                              <a:dgm id="{1A912B18-B123-4DD7-AD51-FD20AB5E10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Sub>
          <a:bldDgm bld="one"/>
        </p:bldSub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260649"/>
            <a:ext cx="7992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Экономическое развитие</a:t>
            </a:r>
            <a:r>
              <a:rPr lang="ru-RU" sz="2400" dirty="0" smtClean="0"/>
              <a:t> — структурная перестройка экономики в соответствии с потребностями технологического и социального прогресса.</a:t>
            </a:r>
            <a:endParaRPr lang="ru-RU" sz="2400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866946827"/>
              </p:ext>
            </p:extLst>
          </p:nvPr>
        </p:nvGraphicFramePr>
        <p:xfrm>
          <a:off x="251520" y="2342012"/>
          <a:ext cx="871296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2628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4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421B801-5A79-4F72-B8C5-21FC122045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graphicEl>
                                              <a:dgm id="{2421B801-5A79-4F72-B8C5-21FC122045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34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1232503-1E43-4D71-BA36-97796BD46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>
                                            <p:graphicEl>
                                              <a:dgm id="{A1232503-1E43-4D71-BA36-97796BD463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84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B343555-0C15-497B-88D8-192A05EA69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graphicEl>
                                              <a:dgm id="{BB343555-0C15-497B-88D8-192A05EA69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34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16C3A83-AA58-41D4-A034-A631D74663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dgm id="{216C3A83-AA58-41D4-A034-A631D74663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84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92DB347-E254-464F-A141-8688BD4B10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>
                                            <p:graphicEl>
                                              <a:dgm id="{992DB347-E254-464F-A141-8688BD4B10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34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98DCD7B-AC94-4599-9B61-1215D219B6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graphicEl>
                                              <a:dgm id="{898DCD7B-AC94-4599-9B61-1215D219B6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5" grpId="0">
        <p:bldSub>
          <a:bldDgm bld="one"/>
        </p:bldSub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11560" y="0"/>
            <a:ext cx="8085584" cy="692696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ЭКОНОМИЧЕСКИЙ ЦИКЛ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07504" y="908720"/>
            <a:ext cx="8589640" cy="1540767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это периодические колебания, то есть следующие один за другим фазы подъема и спада экономической активности в течение нескольких лет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2276872"/>
            <a:ext cx="4392488" cy="2948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Отдельные циклы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(в отдельной стране)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отличаются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друг от друга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sz="2400" b="1" dirty="0" smtClean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2060"/>
                </a:solidFill>
              </a:rPr>
              <a:t>  по продолжительности </a:t>
            </a:r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2060"/>
                </a:solidFill>
              </a:rPr>
              <a:t>  интенсивности</a:t>
            </a:r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2060"/>
                </a:solidFill>
              </a:rPr>
              <a:t>  по соотношению   </a:t>
            </a:r>
          </a:p>
          <a:p>
            <a:pPr>
              <a:lnSpc>
                <a:spcPct val="80000"/>
              </a:lnSpc>
            </a:pPr>
            <a:r>
              <a:rPr lang="ru-RU" sz="2400" b="1" dirty="0" smtClean="0">
                <a:solidFill>
                  <a:srgbClr val="002060"/>
                </a:solidFill>
              </a:rPr>
              <a:t>      длительности фаз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098" name="Picture 2" descr="http://www.usagold.com/op-ed/art/2009_07thereyet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2240" y="2780928"/>
            <a:ext cx="4243627" cy="2880320"/>
          </a:xfrm>
          <a:prstGeom prst="rect">
            <a:avLst/>
          </a:prstGeom>
          <a:noFill/>
        </p:spPr>
      </p:pic>
      <p:sp>
        <p:nvSpPr>
          <p:cNvPr id="10" name="Содержимое 6"/>
          <p:cNvSpPr txBox="1">
            <a:spLocks/>
          </p:cNvSpPr>
          <p:nvPr/>
        </p:nvSpPr>
        <p:spPr>
          <a:xfrm>
            <a:off x="539552" y="5949280"/>
            <a:ext cx="8229600" cy="63204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Цикличность- движение не по кругу, а по спирали.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68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Э</a:t>
            </a:r>
            <a:r>
              <a:rPr lang="ru-RU" b="1" dirty="0" smtClean="0">
                <a:solidFill>
                  <a:srgbClr val="002060"/>
                </a:solidFill>
              </a:rPr>
              <a:t>кономический цикл графически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sz="2700" b="1" dirty="0" smtClean="0">
                <a:solidFill>
                  <a:srgbClr val="002060"/>
                </a:solidFill>
              </a:rPr>
              <a:t>может быть представлен :</a:t>
            </a:r>
            <a:endParaRPr lang="ru-RU" sz="2700" b="1" dirty="0">
              <a:solidFill>
                <a:srgbClr val="002060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>
          <a:xfrm>
            <a:off x="467544" y="1196752"/>
            <a:ext cx="8229600" cy="4525963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23528" y="5949280"/>
            <a:ext cx="8568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В структуре цикла выделяют 4 стадии (или фазы):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07831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"/>
            <a:ext cx="9036496" cy="8037512"/>
          </a:xfrm>
        </p:spPr>
        <p:txBody>
          <a:bodyPr>
            <a:noAutofit/>
          </a:bodyPr>
          <a:lstStyle/>
          <a:p>
            <a:pPr marL="0" algn="just">
              <a:spcBef>
                <a:spcPts val="0"/>
              </a:spcBef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Спад.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Производство и занятость сокращаются. Из-за снижения спроса падают цены на товары и услуги. Инвестиции становятся отрицательными, потому что на данной стадии цикла фирмы не только не осуществляют новых капиталовложений, но наблюдается рост простаивающих мощностей. Многие фирмы терпят убытки или становятся банкротами.</a:t>
            </a:r>
          </a:p>
          <a:p>
            <a:pPr marL="0" algn="just">
              <a:spcBef>
                <a:spcPts val="0"/>
              </a:spcBef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Дно спада.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Темпы спада замедляются и на данном этапе стабилизируются. Падение производства и рост безработицы достигают своих максимальных значений. Цены минимальны. Выжили только самые сильные фирмы. Накапливается потенциал для будущего роста — при низких ставках процента объем инвестиций возрастает. Переход в стадию подъема происходит через некоторый промежуток времени, тогда, когда инвестиции начинают приносить отдачу.</a:t>
            </a:r>
          </a:p>
          <a:p>
            <a:pPr marL="0" algn="just">
              <a:spcBef>
                <a:spcPts val="0"/>
              </a:spcBef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Подъем.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В фазе подъема национальный доход растет от года к году,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tooltip="Безработица"/>
              </a:rPr>
              <a:t>безработица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сокращается до естественного уровня,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Инвестиции"/>
              </a:rPr>
              <a:t>инвестиции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и размер реального капитала растут, но этот рост замедляется. Также из-за повышенного потребительского и инвестиционного спроса увеличиваются цены и ставка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 tooltip="Процент"/>
              </a:rPr>
              <a:t>процента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algn="just">
              <a:spcBef>
                <a:spcPts val="0"/>
              </a:spcBef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Бум.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Фаза подъема заканчивается бумом, при котором существуют сверхвысокая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 tooltip="Занятость"/>
              </a:rPr>
              <a:t>занятость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и перегрузка мощностей, уровень цен, ставка зарплаты и ставка процента очень высокие. Инвестиции в производство почти не осуществляются из-за высокой стоимости привлечения ресурсов.</a:t>
            </a:r>
          </a:p>
        </p:txBody>
      </p:sp>
    </p:spTree>
    <p:extLst>
      <p:ext uri="{BB962C8B-B14F-4D97-AF65-F5344CB8AC3E}">
        <p14:creationId xmlns:p14="http://schemas.microsoft.com/office/powerpoint/2010/main" val="299526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Характеристика фаз цикла.</a:t>
            </a:r>
            <a:br>
              <a:rPr lang="ru-RU" b="1" dirty="0" smtClean="0">
                <a:solidFill>
                  <a:srgbClr val="002060"/>
                </a:solidFill>
              </a:rPr>
            </a:b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848269"/>
              </p:ext>
            </p:extLst>
          </p:nvPr>
        </p:nvGraphicFramePr>
        <p:xfrm>
          <a:off x="179512" y="1196752"/>
          <a:ext cx="8784976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567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КРИЗИС</a:t>
                      </a:r>
                    </a:p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спад</a:t>
                      </a:r>
                    </a:p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рецессия</a:t>
                      </a:r>
                    </a:p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сжатие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  Превышение предложения над спросом, 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рост 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товарных запасов,</a:t>
                      </a:r>
                      <a:r>
                        <a:rPr lang="ru-RU" sz="2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400" baseline="0" dirty="0" smtClean="0">
                          <a:solidFill>
                            <a:schemeClr val="tx1"/>
                          </a:solidFill>
                        </a:rPr>
                        <a:t>            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падение цен</a:t>
                      </a:r>
                    </a:p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  Сокращение производства</a:t>
                      </a:r>
                    </a:p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  Большое число банкротств и крахов</a:t>
                      </a:r>
                    </a:p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  Массовая безработица</a:t>
                      </a:r>
                    </a:p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  Падение заработной платы и уровня жизни</a:t>
                      </a:r>
                    </a:p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  Всеобщая погоня</a:t>
                      </a:r>
                      <a:r>
                        <a:rPr lang="ru-RU" sz="2400" baseline="0" dirty="0" smtClean="0">
                          <a:solidFill>
                            <a:schemeClr val="tx1"/>
                          </a:solidFill>
                        </a:rPr>
                        <a:t> за деньгами, </a:t>
                      </a:r>
                    </a:p>
                    <a:p>
                      <a:pPr>
                        <a:buFont typeface="Wingdings" pitchFamily="2" charset="2"/>
                        <a:buNone/>
                      </a:pPr>
                      <a:r>
                        <a:rPr lang="ru-RU" sz="2400" baseline="0" dirty="0" smtClean="0">
                          <a:solidFill>
                            <a:schemeClr val="tx1"/>
                          </a:solidFill>
                        </a:rPr>
                        <a:t>            рост ссудного процента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26" name="Picture 2" descr="http://www.up-pro.ru/imgs/glossary/u/upravlenie-zapasami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 l="5040" t="22663" r="6761"/>
          <a:stretch>
            <a:fillRect/>
          </a:stretch>
        </p:blipFill>
        <p:spPr bwMode="auto">
          <a:xfrm>
            <a:off x="251520" y="4869160"/>
            <a:ext cx="2795705" cy="1908000"/>
          </a:xfrm>
          <a:prstGeom prst="rect">
            <a:avLst/>
          </a:prstGeom>
          <a:noFill/>
        </p:spPr>
      </p:pic>
      <p:pic>
        <p:nvPicPr>
          <p:cNvPr id="1028" name="Picture 4" descr="http://im8-tub-ru.yandex.net/i?id=524770556-59-72&amp;n=21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3419872" y="4869160"/>
            <a:ext cx="2544000" cy="1908000"/>
          </a:xfrm>
          <a:prstGeom prst="rect">
            <a:avLst/>
          </a:prstGeom>
          <a:noFill/>
        </p:spPr>
      </p:pic>
      <p:pic>
        <p:nvPicPr>
          <p:cNvPr id="1030" name="Picture 6" descr="http://im5-tub-ru.yandex.net/i?id=470669198-57-72&amp;n=21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6372200" y="4833368"/>
            <a:ext cx="2569440" cy="190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686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19256" cy="706090"/>
          </a:xfrm>
        </p:spPr>
        <p:txBody>
          <a:bodyPr>
            <a:normAutofit fontScale="90000"/>
          </a:bodyPr>
          <a:lstStyle/>
          <a:p>
            <a:r>
              <a:rPr lang="ru-RU" altLang="ru-RU" sz="2800" b="1" dirty="0">
                <a:solidFill>
                  <a:srgbClr val="002060"/>
                </a:solidFill>
              </a:rPr>
              <a:t>Макроэкономика рассматривает проблемы, </a:t>
            </a:r>
            <a:r>
              <a:rPr lang="ru-RU" altLang="ru-RU" sz="2800" b="1" dirty="0" smtClean="0">
                <a:solidFill>
                  <a:srgbClr val="002060"/>
                </a:solidFill>
              </a:rPr>
              <a:t>присущие </a:t>
            </a:r>
            <a:r>
              <a:rPr lang="ru-RU" altLang="ru-RU" sz="2800" b="1" dirty="0">
                <a:solidFill>
                  <a:srgbClr val="002060"/>
                </a:solidFill>
              </a:rPr>
              <a:t>экономике в целом.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lnSpc>
                <a:spcPct val="80000"/>
              </a:lnSpc>
              <a:buNone/>
            </a:pPr>
            <a:r>
              <a:rPr lang="ru-RU" altLang="ru-RU" sz="2800" b="1" dirty="0" smtClean="0">
                <a:solidFill>
                  <a:srgbClr val="002060"/>
                </a:solidFill>
              </a:rPr>
              <a:t>        Предметом </a:t>
            </a:r>
            <a:r>
              <a:rPr lang="ru-RU" altLang="ru-RU" sz="2800" b="1" dirty="0">
                <a:solidFill>
                  <a:srgbClr val="002060"/>
                </a:solidFill>
              </a:rPr>
              <a:t>макроэкономики</a:t>
            </a:r>
            <a:r>
              <a:rPr lang="ru-RU" altLang="ru-RU" sz="2800" dirty="0">
                <a:solidFill>
                  <a:srgbClr val="002060"/>
                </a:solidFill>
              </a:rPr>
              <a:t> выступает вся экономика страны, а также процессы, затрагивающие интересы большинства хозяйствующих субъектов. Ее предметом является нацеленное на поддержку рыночного механизма, развитие экономики и повышение благосостояния граждан.</a:t>
            </a:r>
          </a:p>
          <a:p>
            <a:pPr marL="0" indent="0" algn="just">
              <a:lnSpc>
                <a:spcPct val="80000"/>
              </a:lnSpc>
              <a:buNone/>
            </a:pPr>
            <a:r>
              <a:rPr lang="ru-RU" altLang="ru-RU" sz="2800" dirty="0" smtClean="0">
                <a:solidFill>
                  <a:srgbClr val="002060"/>
                </a:solidFill>
              </a:rPr>
              <a:t>        В </a:t>
            </a:r>
            <a:r>
              <a:rPr lang="ru-RU" altLang="ru-RU" sz="2800" dirty="0">
                <a:solidFill>
                  <a:srgbClr val="002060"/>
                </a:solidFill>
              </a:rPr>
              <a:t>качестве хозяйствующих </a:t>
            </a:r>
            <a:r>
              <a:rPr lang="ru-RU" altLang="ru-RU" sz="2800" b="1" dirty="0">
                <a:solidFill>
                  <a:srgbClr val="002060"/>
                </a:solidFill>
              </a:rPr>
              <a:t>субъектов</a:t>
            </a:r>
            <a:r>
              <a:rPr lang="ru-RU" altLang="ru-RU" sz="2800" dirty="0">
                <a:solidFill>
                  <a:srgbClr val="002060"/>
                </a:solidFill>
              </a:rPr>
              <a:t> в макроэкономике выступают домохозяйства и </a:t>
            </a:r>
            <a:r>
              <a:rPr lang="ru-RU" altLang="ru-RU" sz="2800" dirty="0" err="1">
                <a:solidFill>
                  <a:srgbClr val="002060"/>
                </a:solidFill>
              </a:rPr>
              <a:t>фирмы,а</a:t>
            </a:r>
            <a:r>
              <a:rPr lang="ru-RU" altLang="ru-RU" sz="2800" dirty="0">
                <a:solidFill>
                  <a:srgbClr val="002060"/>
                </a:solidFill>
              </a:rPr>
              <a:t> также все иностранные хозяйствующие субъекты: «заграница» и «государство».</a:t>
            </a:r>
          </a:p>
        </p:txBody>
      </p:sp>
    </p:spTree>
    <p:extLst>
      <p:ext uri="{BB962C8B-B14F-4D97-AF65-F5344CB8AC3E}">
        <p14:creationId xmlns:p14="http://schemas.microsoft.com/office/powerpoint/2010/main" val="53897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Характеристика фаз цикла.</a:t>
            </a:r>
            <a:br>
              <a:rPr lang="ru-RU" b="1" dirty="0" smtClean="0">
                <a:solidFill>
                  <a:srgbClr val="002060"/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332037"/>
            <a:ext cx="8229600" cy="4525963"/>
          </a:xfrm>
        </p:spPr>
        <p:txBody>
          <a:bodyPr>
            <a:normAutofit/>
          </a:bodyPr>
          <a:lstStyle/>
          <a:p>
            <a:pPr fontAlgn="t"/>
            <a:endParaRPr lang="ru-RU" dirty="0" smtClean="0"/>
          </a:p>
          <a:p>
            <a:pPr fontAlgn="t"/>
            <a:endParaRPr lang="ru-RU" b="1" dirty="0" smtClean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1134735"/>
              </p:ext>
            </p:extLst>
          </p:nvPr>
        </p:nvGraphicFramePr>
        <p:xfrm>
          <a:off x="179512" y="764704"/>
          <a:ext cx="8517632" cy="484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2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4060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ДЕПРЕС-СИЯ</a:t>
                      </a:r>
                      <a:endParaRPr lang="ru-RU" sz="2400" b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дно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Font typeface="Wingdings" pitchFamily="2" charset="2"/>
                        <a:buChar char="ü"/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  Товарные запасы стабилизируются</a:t>
                      </a:r>
                      <a:endParaRPr lang="ru-RU" sz="2400" dirty="0" smtClean="0">
                        <a:solidFill>
                          <a:schemeClr val="tx1"/>
                        </a:solidFill>
                      </a:endParaRPr>
                    </a:p>
                    <a:p>
                      <a:pPr fontAlgn="t">
                        <a:buFont typeface="Wingdings" pitchFamily="2" charset="2"/>
                        <a:buChar char="ü"/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  Деловая активность низка – 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         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нет спроса на деньги</a:t>
                      </a:r>
                      <a:endParaRPr lang="ru-RU" sz="2400" dirty="0" smtClean="0">
                        <a:solidFill>
                          <a:schemeClr val="tx1"/>
                        </a:solidFill>
                      </a:endParaRPr>
                    </a:p>
                    <a:p>
                      <a:pPr fontAlgn="t">
                        <a:buFont typeface="Wingdings" pitchFamily="2" charset="2"/>
                        <a:buChar char="ü"/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  Безработица на высоком уровне</a:t>
                      </a:r>
                      <a:endParaRPr lang="ru-RU" sz="2400" dirty="0" smtClean="0">
                        <a:solidFill>
                          <a:schemeClr val="tx1"/>
                        </a:solidFill>
                      </a:endParaRPr>
                    </a:p>
                    <a:p>
                      <a:pPr fontAlgn="t">
                        <a:buFont typeface="Wingdings" pitchFamily="2" charset="2"/>
                        <a:buChar char="ü"/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  Сокращение производства и падение цен 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прекращаются</a:t>
                      </a:r>
                      <a:endParaRPr lang="ru-RU" sz="2400" dirty="0" smtClean="0">
                        <a:solidFill>
                          <a:schemeClr val="tx1"/>
                        </a:solidFill>
                      </a:endParaRPr>
                    </a:p>
                    <a:p>
                      <a:pPr fontAlgn="t">
                        <a:buFont typeface="Wingdings" pitchFamily="2" charset="2"/>
                        <a:buChar char="ü"/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  Стабилизация цен создает возможность 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расширения 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сбыта, возникают перспективы 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выхода 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из кризиса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1506" name="Picture 2" descr="http://73online.ru/screenshots/pic_74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48480" y="4869160"/>
            <a:ext cx="2544000" cy="1908000"/>
          </a:xfrm>
          <a:prstGeom prst="rect">
            <a:avLst/>
          </a:prstGeom>
          <a:noFill/>
        </p:spPr>
      </p:pic>
      <p:pic>
        <p:nvPicPr>
          <p:cNvPr id="21508" name="Picture 4" descr="http://bdg.by/content/images/news/big/8212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242784" y="4869160"/>
            <a:ext cx="2385000" cy="1908000"/>
          </a:xfrm>
          <a:prstGeom prst="rect">
            <a:avLst/>
          </a:prstGeom>
          <a:noFill/>
        </p:spPr>
      </p:pic>
      <p:pic>
        <p:nvPicPr>
          <p:cNvPr id="21510" name="Picture 6" descr="http://im7-tub-ru.yandex.net/i?id=21227575-17-72&amp;n=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4869160"/>
            <a:ext cx="2862000" cy="190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424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Характеристика фаз цикла.</a:t>
            </a:r>
            <a:br>
              <a:rPr lang="ru-RU" b="1" dirty="0" smtClean="0">
                <a:solidFill>
                  <a:srgbClr val="002060"/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484984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096812"/>
              </p:ext>
            </p:extLst>
          </p:nvPr>
        </p:nvGraphicFramePr>
        <p:xfrm>
          <a:off x="179512" y="980728"/>
          <a:ext cx="8964488" cy="37995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7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474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95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ОЖИВЛЕ-НИЕ</a:t>
                      </a:r>
                      <a:endParaRPr lang="ru-RU" sz="2400" b="1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sz="24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  Рост производства</a:t>
                      </a:r>
                    </a:p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  Рост цен</a:t>
                      </a:r>
                    </a:p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  Усиление деловой активности</a:t>
                      </a:r>
                    </a:p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  Рост спроса на промышленное оборудование, 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новые 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капиталы вовлекаются в оборот</a:t>
                      </a:r>
                    </a:p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  Спрос на деньги увеличивается, </a:t>
                      </a:r>
                    </a:p>
                    <a:p>
                      <a:pPr>
                        <a:buFont typeface="Wingdings" pitchFamily="2" charset="2"/>
                        <a:buNone/>
                      </a:pPr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            растет ссудный процент</a:t>
                      </a:r>
                      <a:endParaRPr lang="ru-RU" sz="24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482" name="Picture 2" descr="http://im6-tub-ru.yandex.net/i?id=94760784-37-72&amp;n=21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3347864" y="4653136"/>
            <a:ext cx="2378640" cy="1908000"/>
          </a:xfrm>
          <a:prstGeom prst="rect">
            <a:avLst/>
          </a:prstGeom>
          <a:noFill/>
        </p:spPr>
      </p:pic>
      <p:pic>
        <p:nvPicPr>
          <p:cNvPr id="20484" name="Picture 4" descr="http://www.epromstroy.ru/upload/photo/284.jpg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 l="14894" t="15433" r="9574" b="10808"/>
          <a:stretch>
            <a:fillRect/>
          </a:stretch>
        </p:blipFill>
        <p:spPr bwMode="auto">
          <a:xfrm>
            <a:off x="323528" y="4653136"/>
            <a:ext cx="2605146" cy="1908000"/>
          </a:xfrm>
          <a:prstGeom prst="rect">
            <a:avLst/>
          </a:prstGeom>
          <a:noFill/>
        </p:spPr>
      </p:pic>
      <p:pic>
        <p:nvPicPr>
          <p:cNvPr id="20486" name="Picture 6" descr="http://www.ips-dc.org/files/3984/capital_gains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6084168" y="4653136"/>
            <a:ext cx="2851215" cy="190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070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301608" cy="89349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Характеристика фаз цикла.</a:t>
            </a:r>
            <a:br>
              <a:rPr lang="ru-RU" b="1" dirty="0" smtClean="0">
                <a:solidFill>
                  <a:srgbClr val="002060"/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268960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9667069"/>
              </p:ext>
            </p:extLst>
          </p:nvPr>
        </p:nvGraphicFramePr>
        <p:xfrm>
          <a:off x="179512" y="476672"/>
          <a:ext cx="8784976" cy="556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02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547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6640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ПОДЪЁМ</a:t>
                      </a:r>
                    </a:p>
                    <a:p>
                      <a:r>
                        <a:rPr lang="ru-RU" sz="2400" dirty="0" err="1" smtClean="0">
                          <a:solidFill>
                            <a:schemeClr val="tx1"/>
                          </a:solidFill>
                        </a:rPr>
                        <a:t>Экспан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-сия</a:t>
                      </a:r>
                      <a:endParaRPr lang="ru-RU" sz="24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бум</a:t>
                      </a:r>
                    </a:p>
                    <a:p>
                      <a:endParaRPr lang="ru-RU" sz="24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  Объем производства превосходит </a:t>
                      </a:r>
                    </a:p>
                    <a:p>
                      <a:pPr>
                        <a:buFont typeface="Wingdings" pitchFamily="2" charset="2"/>
                        <a:buNone/>
                      </a:pPr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            предкризисный уровень</a:t>
                      </a:r>
                    </a:p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  Цены растут 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при 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общем росте заработный платы</a:t>
                      </a:r>
                    </a:p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  Безработица достигает минимального уровня</a:t>
                      </a:r>
                    </a:p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  Экономика работает ближе всего к пределу 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своих 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производственных возможностей</a:t>
                      </a:r>
                    </a:p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  За пределами пика рост деловой 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активности сокращается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, возникает проблема сбыта…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9458" name="Picture 2" descr="http://lasola.ru/uploads/images/00/00/08/2012/02/10/d288cc562a.jpg"/>
          <p:cNvPicPr>
            <a:picLocks noChangeAspect="1" noChangeArrowheads="1"/>
          </p:cNvPicPr>
          <p:nvPr/>
        </p:nvPicPr>
        <p:blipFill>
          <a:blip r:embed="rId2" cstate="print">
            <a:lum bright="-20000" contrast="20000"/>
          </a:blip>
          <a:srcRect b="8030"/>
          <a:stretch>
            <a:fillRect/>
          </a:stretch>
        </p:blipFill>
        <p:spPr bwMode="auto">
          <a:xfrm>
            <a:off x="395536" y="4942242"/>
            <a:ext cx="2379828" cy="1799125"/>
          </a:xfrm>
          <a:prstGeom prst="rect">
            <a:avLst/>
          </a:prstGeom>
          <a:noFill/>
        </p:spPr>
      </p:pic>
      <p:pic>
        <p:nvPicPr>
          <p:cNvPr id="19460" name="Picture 4" descr="http://images.china.cn/attachement/jpg/site1005/20090515/001372a9a88e0b77618402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3275856" y="4941206"/>
            <a:ext cx="2404092" cy="1800162"/>
          </a:xfrm>
          <a:prstGeom prst="rect">
            <a:avLst/>
          </a:prstGeom>
          <a:noFill/>
        </p:spPr>
      </p:pic>
      <p:pic>
        <p:nvPicPr>
          <p:cNvPr id="19464" name="Picture 8" descr="http://im5-tub-ru.yandex.net/i?id=226816851-56-72&amp;n=21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l="7548" t="7548" r="11940" b="5650"/>
          <a:stretch>
            <a:fillRect/>
          </a:stretch>
        </p:blipFill>
        <p:spPr bwMode="auto">
          <a:xfrm>
            <a:off x="6300192" y="4900662"/>
            <a:ext cx="2510593" cy="18044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758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</a:t>
            </a:r>
            <a:r>
              <a:rPr lang="ru-RU" alt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один из основных факторов производства</a:t>
            </a:r>
          </a:p>
        </p:txBody>
      </p:sp>
      <p:sp>
        <p:nvSpPr>
          <p:cNvPr id="6147" name="Содержимое 2"/>
          <p:cNvSpPr>
            <a:spLocks noGrp="1" noChangeArrowheads="1"/>
          </p:cNvSpPr>
          <p:nvPr>
            <p:ph idx="1"/>
          </p:nvPr>
        </p:nvSpPr>
        <p:spPr>
          <a:xfrm>
            <a:off x="323528" y="1484784"/>
            <a:ext cx="7601272" cy="4989168"/>
          </a:xfrm>
        </p:spPr>
        <p:txBody>
          <a:bodyPr/>
          <a:lstStyle/>
          <a:p>
            <a:pPr>
              <a:buFontTx/>
              <a:buNone/>
            </a:pPr>
            <a:r>
              <a:rPr lang="ru-RU" alt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Особенности:</a:t>
            </a:r>
          </a:p>
          <a:p>
            <a:r>
              <a:rPr lang="ru-RU" alt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Продается не сам работник, а услуги оказываемые им</a:t>
            </a:r>
          </a:p>
          <a:p>
            <a:r>
              <a:rPr lang="ru-RU" alt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Рынки факторов производства – вторичные, т.е. спрос и предложение на этих рынках определяется спросом и предложением тех товаров, которые производятся с помощью этих факторов</a:t>
            </a:r>
          </a:p>
          <a:p>
            <a:r>
              <a:rPr lang="ru-RU" alt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 рынки зависят от роста производительности этих факторов</a:t>
            </a:r>
          </a:p>
        </p:txBody>
      </p:sp>
    </p:spTree>
    <p:extLst>
      <p:ext uri="{BB962C8B-B14F-4D97-AF65-F5344CB8AC3E}">
        <p14:creationId xmlns:p14="http://schemas.microsoft.com/office/powerpoint/2010/main" val="264267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260648"/>
            <a:ext cx="8496944" cy="6597352"/>
          </a:xfrm>
        </p:spPr>
        <p:txBody>
          <a:bodyPr>
            <a:normAutofit/>
          </a:bodyPr>
          <a:lstStyle/>
          <a:p>
            <a:pPr marL="0" indent="442913" algn="just">
              <a:buNone/>
            </a:pPr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Рынок труда -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совокупность экономических и юридических процедур, позволяющих людям обменивать трудовые услуги на заработную плату и другие выгоды, которые фирмы согласны им предоставить в обмен на трудовые ресурсы.</a:t>
            </a:r>
          </a:p>
          <a:p>
            <a:pPr marL="0" indent="442913" algn="just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этом рынке продают и покапают трудовые услуги, состоящие в использовании умственных и физических способностей людей, а также их навыков и опыта производства экономических благ.</a:t>
            </a:r>
          </a:p>
          <a:p>
            <a:pPr marL="0" indent="442913" algn="just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Рынок труда соединяет к обоюдной выгоде людей, желающих продать свои трудовые услуги, то есть наемных работников, и организации, которые хотят услуги купить  для осуществления собственной деятельности (работодатели, наниматели).     </a:t>
            </a:r>
          </a:p>
          <a:p>
            <a:pPr marL="0" indent="442913" eaLnBrk="1" hangingPunct="1"/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107264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260648"/>
            <a:ext cx="8496944" cy="6597352"/>
          </a:xfrm>
        </p:spPr>
        <p:txBody>
          <a:bodyPr/>
          <a:lstStyle/>
          <a:p>
            <a:pPr marL="0" indent="442913" eaLnBrk="1" hangingPunct="1">
              <a:lnSpc>
                <a:spcPct val="150000"/>
              </a:lnSpc>
              <a:buNone/>
            </a:pPr>
            <a:r>
              <a:rPr lang="ru-RU" alt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Субъекты рынка труда</a:t>
            </a:r>
          </a:p>
          <a:p>
            <a:pPr>
              <a:lnSpc>
                <a:spcPct val="150000"/>
              </a:lnSpc>
            </a:pPr>
            <a:r>
              <a:rPr lang="ru-RU" alt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работодатели (создают объединения работодателей </a:t>
            </a:r>
            <a:r>
              <a:rPr lang="ru-RU" alt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alt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защиты своих интересов)</a:t>
            </a:r>
          </a:p>
          <a:p>
            <a:pPr>
              <a:lnSpc>
                <a:spcPct val="150000"/>
              </a:lnSpc>
            </a:pPr>
            <a:r>
              <a:rPr lang="ru-RU" alt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наемные работники (создают профсоюзы)</a:t>
            </a:r>
          </a:p>
          <a:p>
            <a:pPr>
              <a:lnSpc>
                <a:spcPct val="150000"/>
              </a:lnSpc>
            </a:pPr>
            <a:r>
              <a:rPr lang="ru-RU" alt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государство (осуществляет нормативное регулирование, участвует в организации инфраструктуры рынка труда, выступает работодателем).</a:t>
            </a:r>
          </a:p>
          <a:p>
            <a:pPr marL="812800" indent="-812800" eaLnBrk="1" hangingPunct="1">
              <a:lnSpc>
                <a:spcPct val="90000"/>
              </a:lnSpc>
              <a:buFontTx/>
              <a:buNone/>
            </a:pPr>
            <a:r>
              <a:rPr lang="ru-RU" alt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85102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88640"/>
            <a:ext cx="8640960" cy="6669360"/>
          </a:xfrm>
        </p:spPr>
        <p:txBody>
          <a:bodyPr>
            <a:normAutofit lnSpcReduction="10000"/>
          </a:bodyPr>
          <a:lstStyle/>
          <a:p>
            <a:pPr marL="0" indent="442913" algn="just">
              <a:buNone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целесообразная деятельность людей, с помощью которой они преобразуют природу и приспосабливают её для удовлетворения своих потребностей.</a:t>
            </a:r>
          </a:p>
          <a:p>
            <a:pPr marL="0" indent="442913" algn="just">
              <a:buNone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Цена труда: 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договору о найме человек обязан в течение установленного времени работать на предприятии (в учреждении), а предпринима­тель в обмен на его труд - выплачивать определенную сумму денег. Так совершается сделка по купле-продаже труда. </a:t>
            </a:r>
          </a:p>
          <a:p>
            <a:pPr algn="just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Государство воздействует на уровень заработной платы, следующим образом:</a:t>
            </a:r>
          </a:p>
          <a:p>
            <a:pPr lvl="0" algn="just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установлены минимальные ставки оплаты труда;</a:t>
            </a:r>
          </a:p>
          <a:p>
            <a:pPr lvl="0" algn="just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правовая защита работников и предоставление им определенных гарантий;</a:t>
            </a:r>
          </a:p>
          <a:p>
            <a:pPr lvl="0" algn="just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типовых трудовых договоров и соглашений в соответствии с мерами по борьбе с инфляцией.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alt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24577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764704"/>
            <a:ext cx="8496944" cy="6093296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ru-RU" dirty="0" smtClean="0"/>
              <a:t>	</a:t>
            </a:r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МРОТ</a:t>
            </a:r>
            <a:r>
              <a:rPr lang="ru-RU" alt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минимальный размер оплаты труда. </a:t>
            </a:r>
          </a:p>
          <a:p>
            <a:pPr eaLnBrk="1" hangingPunct="1">
              <a:buFontTx/>
              <a:buNone/>
            </a:pPr>
            <a:r>
              <a:rPr lang="ru-RU" alt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Эффективность МРОТ напрямую зависит от его величины. (как правило, рассчитывается на основании прожиточного минимума.) Поэтому, МРОТ не может быть ниже, чем уровень прожиточного минимума в стране.</a:t>
            </a:r>
          </a:p>
          <a:p>
            <a:pPr eaLnBrk="1" hangingPunct="1">
              <a:buFontTx/>
              <a:buNone/>
            </a:pPr>
            <a:r>
              <a:rPr lang="ru-RU" alt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Он </a:t>
            </a:r>
            <a:r>
              <a:rPr lang="ru-RU" alt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способен:</a:t>
            </a:r>
          </a:p>
          <a:p>
            <a:pPr eaLnBrk="1" hangingPunct="1">
              <a:buFontTx/>
              <a:buChar char="-"/>
            </a:pPr>
            <a:r>
              <a:rPr lang="ru-RU" alt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сокращать степень эксплуатации трудящихся;</a:t>
            </a:r>
          </a:p>
          <a:p>
            <a:pPr eaLnBrk="1" hangingPunct="1">
              <a:buFontTx/>
              <a:buChar char="-"/>
            </a:pPr>
            <a:r>
              <a:rPr lang="ru-RU" alt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удовлетворять минимальные потребности работников (выступает гарантом экономической безопасности трудящихся);</a:t>
            </a:r>
          </a:p>
          <a:p>
            <a:pPr eaLnBrk="1" hangingPunct="1">
              <a:buFontTx/>
              <a:buChar char="-"/>
            </a:pPr>
            <a:r>
              <a:rPr lang="ru-RU" alt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уравновешивать конкуренцию между предприятиями (за счет функции установки начальной цены на труд).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35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16632"/>
            <a:ext cx="8640960" cy="6741369"/>
          </a:xfrm>
        </p:spPr>
        <p:txBody>
          <a:bodyPr/>
          <a:lstStyle/>
          <a:p>
            <a:pPr marL="0" indent="442913" eaLnBrk="1" hangingPunct="1">
              <a:buFontTx/>
              <a:buNone/>
            </a:pPr>
            <a:endParaRPr lang="ru-RU" altLang="ru-RU" sz="20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42913" eaLnBrk="1" hangingPunct="1">
              <a:buFontTx/>
              <a:buNone/>
            </a:pPr>
            <a:endParaRPr lang="ru-RU" alt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42913" eaLnBrk="1" hangingPunct="1">
              <a:buFontTx/>
              <a:buNone/>
            </a:pPr>
            <a:r>
              <a:rPr lang="ru-RU" altLang="ru-RU" sz="2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Заработная </a:t>
            </a:r>
            <a:r>
              <a:rPr lang="ru-RU" altLang="ru-RU" sz="2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плата </a:t>
            </a:r>
            <a:r>
              <a:rPr lang="ru-RU" altLang="ru-RU" sz="2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совокупность вознаграждений в денежной форме, полученных работником за фактически выполненную работу, а также за периоды, включаемые в рабочее </a:t>
            </a:r>
            <a:r>
              <a:rPr lang="ru-RU" altLang="ru-RU" sz="2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</a:t>
            </a:r>
            <a:endParaRPr lang="ru-RU" altLang="ru-RU" sz="2600" dirty="0" smtClean="0"/>
          </a:p>
          <a:p>
            <a:pPr eaLnBrk="1" hangingPunct="1">
              <a:buFontTx/>
              <a:buNone/>
            </a:pPr>
            <a:endParaRPr lang="ru-RU" altLang="ru-RU" sz="1800" dirty="0" smtClean="0"/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323850" y="4149725"/>
            <a:ext cx="1800225" cy="574675"/>
          </a:xfrm>
          <a:prstGeom prst="rect">
            <a:avLst/>
          </a:prstGeom>
          <a:solidFill>
            <a:srgbClr val="C2DDC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предприятие</a:t>
            </a: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323850" y="6021388"/>
            <a:ext cx="1800225" cy="576262"/>
          </a:xfrm>
          <a:prstGeom prst="rect">
            <a:avLst/>
          </a:prstGeom>
          <a:solidFill>
            <a:srgbClr val="C2DDC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рабочая сила</a:t>
            </a: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2484438" y="4365625"/>
            <a:ext cx="1943100" cy="504825"/>
          </a:xfrm>
          <a:prstGeom prst="rect">
            <a:avLst/>
          </a:prstGeom>
          <a:solidFill>
            <a:srgbClr val="E5E5B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500"/>
              <a:t>производительность*</a:t>
            </a:r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7092950" y="5084763"/>
            <a:ext cx="1943100" cy="5048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заработная плата</a:t>
            </a: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2484438" y="5805488"/>
            <a:ext cx="1943100" cy="503237"/>
          </a:xfrm>
          <a:prstGeom prst="rect">
            <a:avLst/>
          </a:prstGeom>
          <a:solidFill>
            <a:srgbClr val="E5E5B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квалификация**</a:t>
            </a:r>
          </a:p>
        </p:txBody>
      </p:sp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5003800" y="4149725"/>
            <a:ext cx="2089150" cy="574675"/>
          </a:xfrm>
          <a:prstGeom prst="rect">
            <a:avLst/>
          </a:prstGeom>
          <a:solidFill>
            <a:srgbClr val="B47E5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цена спроса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на труд</a:t>
            </a:r>
          </a:p>
        </p:txBody>
      </p:sp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5003800" y="6021388"/>
            <a:ext cx="2160588" cy="576262"/>
          </a:xfrm>
          <a:prstGeom prst="rect">
            <a:avLst/>
          </a:prstGeom>
          <a:solidFill>
            <a:srgbClr val="B47E5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цена предложения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труда</a:t>
            </a:r>
          </a:p>
        </p:txBody>
      </p:sp>
      <p:sp>
        <p:nvSpPr>
          <p:cNvPr id="22539" name="Line 18"/>
          <p:cNvSpPr>
            <a:spLocks noChangeShapeType="1"/>
          </p:cNvSpPr>
          <p:nvPr/>
        </p:nvSpPr>
        <p:spPr bwMode="auto">
          <a:xfrm>
            <a:off x="2124075" y="4365625"/>
            <a:ext cx="360363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540" name="Line 19"/>
          <p:cNvSpPr>
            <a:spLocks noChangeShapeType="1"/>
          </p:cNvSpPr>
          <p:nvPr/>
        </p:nvSpPr>
        <p:spPr bwMode="auto">
          <a:xfrm flipV="1">
            <a:off x="4427538" y="4365625"/>
            <a:ext cx="576262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541" name="Line 20"/>
          <p:cNvSpPr>
            <a:spLocks noChangeShapeType="1"/>
          </p:cNvSpPr>
          <p:nvPr/>
        </p:nvSpPr>
        <p:spPr bwMode="auto">
          <a:xfrm>
            <a:off x="7092950" y="4437063"/>
            <a:ext cx="792163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542" name="Line 21"/>
          <p:cNvSpPr>
            <a:spLocks noChangeShapeType="1"/>
          </p:cNvSpPr>
          <p:nvPr/>
        </p:nvSpPr>
        <p:spPr bwMode="auto">
          <a:xfrm flipV="1">
            <a:off x="2124075" y="6021388"/>
            <a:ext cx="360363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543" name="Line 22"/>
          <p:cNvSpPr>
            <a:spLocks noChangeShapeType="1"/>
          </p:cNvSpPr>
          <p:nvPr/>
        </p:nvSpPr>
        <p:spPr bwMode="auto">
          <a:xfrm>
            <a:off x="4427538" y="6092825"/>
            <a:ext cx="576262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544" name="Line 23"/>
          <p:cNvSpPr>
            <a:spLocks noChangeShapeType="1"/>
          </p:cNvSpPr>
          <p:nvPr/>
        </p:nvSpPr>
        <p:spPr bwMode="auto">
          <a:xfrm flipV="1">
            <a:off x="7164388" y="5589588"/>
            <a:ext cx="647700" cy="719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77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Подзаголовок 2"/>
          <p:cNvSpPr>
            <a:spLocks noGrp="1" noChangeArrowheads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ru-RU" altLang="ru-RU" smtClean="0"/>
              <a:t>11 класс, экономика, профиль</a:t>
            </a:r>
          </a:p>
        </p:txBody>
      </p:sp>
      <p:sp>
        <p:nvSpPr>
          <p:cNvPr id="26627" name="Заголовок 1"/>
          <p:cNvSpPr>
            <a:spLocks noGrp="1" noChangeArrowheads="1"/>
          </p:cNvSpPr>
          <p:nvPr>
            <p:ph type="ctrTitle" sz="quarter"/>
          </p:nvPr>
        </p:nvSpPr>
        <p:spPr>
          <a:xfrm>
            <a:off x="500063" y="642938"/>
            <a:ext cx="7743825" cy="1385887"/>
          </a:xfrm>
        </p:spPr>
        <p:txBody>
          <a:bodyPr/>
          <a:lstStyle/>
          <a:p>
            <a:pPr algn="ctr"/>
            <a:r>
              <a:rPr lang="ru-RU" alt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Занятость и безработица</a:t>
            </a:r>
          </a:p>
        </p:txBody>
      </p:sp>
      <p:pic>
        <p:nvPicPr>
          <p:cNvPr id="2662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492375"/>
            <a:ext cx="7754937" cy="39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031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7504" y="304800"/>
            <a:ext cx="8784976" cy="819944"/>
          </a:xfrm>
        </p:spPr>
        <p:txBody>
          <a:bodyPr>
            <a:normAutofit fontScale="90000"/>
          </a:bodyPr>
          <a:lstStyle/>
          <a:p>
            <a:r>
              <a:rPr lang="ru-RU" alt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Измерители экономической деятельности</a:t>
            </a:r>
          </a:p>
        </p:txBody>
      </p:sp>
      <p:sp>
        <p:nvSpPr>
          <p:cNvPr id="21510" name="AutoShape 6"/>
          <p:cNvSpPr>
            <a:spLocks noChangeArrowheads="1"/>
          </p:cNvSpPr>
          <p:nvPr/>
        </p:nvSpPr>
        <p:spPr bwMode="auto">
          <a:xfrm>
            <a:off x="990600" y="3886200"/>
            <a:ext cx="2743200" cy="2057400"/>
          </a:xfrm>
          <a:prstGeom prst="flowChartAlternateProcess">
            <a:avLst/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b="1" i="1">
                <a:latin typeface="Arial" panose="020B0604020202020204" pitchFamily="34" charset="0"/>
              </a:rPr>
              <a:t>Объёмные </a:t>
            </a:r>
            <a:r>
              <a:rPr lang="ru-RU" altLang="ru-RU" i="1">
                <a:latin typeface="Arial" panose="020B0604020202020204" pitchFamily="34" charset="0"/>
              </a:rPr>
              <a:t>– </a:t>
            </a:r>
          </a:p>
          <a:p>
            <a:pPr algn="ctr"/>
            <a:r>
              <a:rPr lang="ru-RU" altLang="ru-RU" i="1">
                <a:latin typeface="Arial" panose="020B0604020202020204" pitchFamily="34" charset="0"/>
              </a:rPr>
              <a:t>характеризуют </a:t>
            </a:r>
          </a:p>
          <a:p>
            <a:pPr algn="ctr"/>
            <a:r>
              <a:rPr lang="ru-RU" altLang="ru-RU" i="1">
                <a:latin typeface="Arial" panose="020B0604020202020204" pitchFamily="34" charset="0"/>
              </a:rPr>
              <a:t>количество продукта</a:t>
            </a:r>
          </a:p>
          <a:p>
            <a:pPr algn="ctr"/>
            <a:r>
              <a:rPr lang="ru-RU" altLang="ru-RU" i="1">
                <a:latin typeface="Arial" panose="020B0604020202020204" pitchFamily="34" charset="0"/>
              </a:rPr>
              <a:t>(Россия продает на </a:t>
            </a:r>
          </a:p>
          <a:p>
            <a:pPr algn="ctr"/>
            <a:r>
              <a:rPr lang="ru-RU" altLang="ru-RU" i="1">
                <a:latin typeface="Arial" panose="020B0604020202020204" pitchFamily="34" charset="0"/>
              </a:rPr>
              <a:t>мировом рынке </a:t>
            </a:r>
          </a:p>
          <a:p>
            <a:pPr algn="ctr"/>
            <a:r>
              <a:rPr lang="ru-RU" altLang="ru-RU" i="1">
                <a:latin typeface="Arial" panose="020B0604020202020204" pitchFamily="34" charset="0"/>
              </a:rPr>
              <a:t>130 млн. тонн угля)</a:t>
            </a:r>
          </a:p>
        </p:txBody>
      </p:sp>
      <p:sp>
        <p:nvSpPr>
          <p:cNvPr id="21513" name="AutoShape 9"/>
          <p:cNvSpPr>
            <a:spLocks noChangeArrowheads="1"/>
          </p:cNvSpPr>
          <p:nvPr/>
        </p:nvSpPr>
        <p:spPr bwMode="auto">
          <a:xfrm>
            <a:off x="5181600" y="3886200"/>
            <a:ext cx="2971800" cy="2057400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b="1" i="1">
                <a:latin typeface="Arial" panose="020B0604020202020204" pitchFamily="34" charset="0"/>
              </a:rPr>
              <a:t>Качественные</a:t>
            </a:r>
            <a:r>
              <a:rPr lang="ru-RU" altLang="ru-RU" i="1">
                <a:latin typeface="Arial" panose="020B0604020202020204" pitchFamily="34" charset="0"/>
              </a:rPr>
              <a:t> – </a:t>
            </a:r>
          </a:p>
          <a:p>
            <a:pPr algn="ctr"/>
            <a:r>
              <a:rPr lang="ru-RU" altLang="ru-RU" sz="1600" i="1">
                <a:latin typeface="Arial" panose="020B0604020202020204" pitchFamily="34" charset="0"/>
              </a:rPr>
              <a:t>характеризуют </a:t>
            </a:r>
          </a:p>
          <a:p>
            <a:pPr algn="ctr"/>
            <a:r>
              <a:rPr lang="ru-RU" altLang="ru-RU" sz="1600" i="1">
                <a:latin typeface="Arial" panose="020B0604020202020204" pitchFamily="34" charset="0"/>
              </a:rPr>
              <a:t>отношения двух величин</a:t>
            </a:r>
          </a:p>
          <a:p>
            <a:pPr algn="ctr"/>
            <a:r>
              <a:rPr lang="ru-RU" altLang="ru-RU" sz="1600" i="1">
                <a:latin typeface="Arial" panose="020B0604020202020204" pitchFamily="34" charset="0"/>
              </a:rPr>
              <a:t>(в этом году спад </a:t>
            </a:r>
          </a:p>
          <a:p>
            <a:pPr algn="ctr"/>
            <a:r>
              <a:rPr lang="ru-RU" altLang="ru-RU" sz="1600" i="1">
                <a:latin typeface="Arial" panose="020B0604020202020204" pitchFamily="34" charset="0"/>
              </a:rPr>
              <a:t>производства </a:t>
            </a:r>
          </a:p>
          <a:p>
            <a:pPr algn="ctr"/>
            <a:r>
              <a:rPr lang="ru-RU" altLang="ru-RU" sz="1600" i="1">
                <a:latin typeface="Arial" panose="020B0604020202020204" pitchFamily="34" charset="0"/>
              </a:rPr>
              <a:t>составляет 90% </a:t>
            </a:r>
          </a:p>
          <a:p>
            <a:pPr algn="ctr"/>
            <a:r>
              <a:rPr lang="ru-RU" altLang="ru-RU" sz="1600" i="1">
                <a:latin typeface="Arial" panose="020B0604020202020204" pitchFamily="34" charset="0"/>
              </a:rPr>
              <a:t>по отношению</a:t>
            </a:r>
          </a:p>
          <a:p>
            <a:pPr algn="ctr"/>
            <a:r>
              <a:rPr lang="ru-RU" altLang="ru-RU" sz="1600" i="1">
                <a:latin typeface="Arial" panose="020B0604020202020204" pitchFamily="34" charset="0"/>
              </a:rPr>
              <a:t> к прошлому году)</a:t>
            </a:r>
          </a:p>
        </p:txBody>
      </p:sp>
      <p:sp>
        <p:nvSpPr>
          <p:cNvPr id="21514" name="AutoShape 10"/>
          <p:cNvSpPr>
            <a:spLocks noChangeArrowheads="1"/>
          </p:cNvSpPr>
          <p:nvPr/>
        </p:nvSpPr>
        <p:spPr bwMode="auto">
          <a:xfrm>
            <a:off x="2743200" y="2209800"/>
            <a:ext cx="3505200" cy="914400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2400" b="1" i="1">
                <a:latin typeface="Arial" panose="020B0604020202020204" pitchFamily="34" charset="0"/>
              </a:rPr>
              <a:t>Показатели</a:t>
            </a:r>
          </a:p>
        </p:txBody>
      </p:sp>
      <p:sp>
        <p:nvSpPr>
          <p:cNvPr id="21516" name="AutoShape 12"/>
          <p:cNvSpPr>
            <a:spLocks noChangeArrowheads="1"/>
          </p:cNvSpPr>
          <p:nvPr/>
        </p:nvSpPr>
        <p:spPr bwMode="auto">
          <a:xfrm>
            <a:off x="1905000" y="2590800"/>
            <a:ext cx="733425" cy="1214438"/>
          </a:xfrm>
          <a:prstGeom prst="curvedRightArrow">
            <a:avLst>
              <a:gd name="adj1" fmla="val 33117"/>
              <a:gd name="adj2" fmla="val 66234"/>
              <a:gd name="adj3" fmla="val 33333"/>
            </a:avLst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1517" name="AutoShape 13"/>
          <p:cNvSpPr>
            <a:spLocks noChangeArrowheads="1"/>
          </p:cNvSpPr>
          <p:nvPr/>
        </p:nvSpPr>
        <p:spPr bwMode="auto">
          <a:xfrm>
            <a:off x="6400800" y="2590800"/>
            <a:ext cx="733425" cy="1214438"/>
          </a:xfrm>
          <a:prstGeom prst="curvedLeftArrow">
            <a:avLst>
              <a:gd name="adj1" fmla="val 33117"/>
              <a:gd name="adj2" fmla="val 66234"/>
              <a:gd name="adj3" fmla="val 33333"/>
            </a:avLst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463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WordArt 18" descr="Бумажный пакет"/>
          <p:cNvSpPr>
            <a:spLocks noChangeArrowheads="1" noChangeShapeType="1" noTextEdit="1"/>
          </p:cNvSpPr>
          <p:nvPr/>
        </p:nvSpPr>
        <p:spPr bwMode="auto">
          <a:xfrm>
            <a:off x="323850" y="457200"/>
            <a:ext cx="280035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Безработица - </a:t>
            </a:r>
          </a:p>
        </p:txBody>
      </p:sp>
      <p:sp>
        <p:nvSpPr>
          <p:cNvPr id="34819" name="Rectangle 20"/>
          <p:cNvSpPr>
            <a:spLocks noChangeArrowheads="1"/>
          </p:cNvSpPr>
          <p:nvPr/>
        </p:nvSpPr>
        <p:spPr bwMode="auto">
          <a:xfrm>
            <a:off x="3124200" y="260350"/>
            <a:ext cx="5840413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rgbClr val="009999"/>
                </a:solidFill>
                <a:latin typeface="Times New Roman" panose="02020603050405020304" pitchFamily="18" charset="0"/>
              </a:rPr>
              <a:t>Социально-экономическое явление, при котором часть экономически активного населения не занята в процессе производства товаров и услуг</a:t>
            </a:r>
            <a:endParaRPr lang="ru-RU" altLang="ru-RU" sz="2400">
              <a:solidFill>
                <a:srgbClr val="009999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34820" name="Object 2"/>
          <p:cNvGraphicFramePr>
            <a:graphicFrameLocks noChangeAspect="1"/>
          </p:cNvGraphicFramePr>
          <p:nvPr/>
        </p:nvGraphicFramePr>
        <p:xfrm>
          <a:off x="228600" y="4419600"/>
          <a:ext cx="2133600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Clip" r:id="rId4" imgW="952129" imgH="952129" progId="">
                  <p:embed/>
                </p:oleObj>
              </mc:Choice>
              <mc:Fallback>
                <p:oleObj name="Clip" r:id="rId4" imgW="952129" imgH="952129" progId="">
                  <p:embed/>
                  <p:pic>
                    <p:nvPicPr>
                      <p:cNvPr id="3482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419600"/>
                        <a:ext cx="2133600" cy="213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1" name="WordArt 18" descr="Бумажный пакет"/>
          <p:cNvSpPr>
            <a:spLocks noChangeArrowheads="1" noChangeShapeType="1" noTextEdit="1"/>
          </p:cNvSpPr>
          <p:nvPr/>
        </p:nvSpPr>
        <p:spPr bwMode="auto">
          <a:xfrm>
            <a:off x="900113" y="3068638"/>
            <a:ext cx="280035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Безработные  - </a:t>
            </a:r>
          </a:p>
        </p:txBody>
      </p:sp>
      <p:sp>
        <p:nvSpPr>
          <p:cNvPr id="34822" name="Rectangle 20"/>
          <p:cNvSpPr>
            <a:spLocks noChangeArrowheads="1"/>
          </p:cNvSpPr>
          <p:nvPr/>
        </p:nvSpPr>
        <p:spPr bwMode="auto">
          <a:xfrm>
            <a:off x="3127375" y="3933825"/>
            <a:ext cx="5840413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rgbClr val="009999"/>
                </a:solidFill>
                <a:latin typeface="Times New Roman" panose="02020603050405020304" pitchFamily="18" charset="0"/>
              </a:rPr>
              <a:t>Относящиеся к экономически активному населению люди,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rgbClr val="009999"/>
                </a:solidFill>
                <a:latin typeface="Times New Roman" panose="02020603050405020304" pitchFamily="18" charset="0"/>
              </a:rPr>
              <a:t>которые намерены работать, ищут работу, но не могут найти ее по той или иной причине</a:t>
            </a:r>
            <a:endParaRPr lang="ru-RU" altLang="ru-RU" sz="2400">
              <a:solidFill>
                <a:srgbClr val="009999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30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Нетрудоспособное население</a:t>
            </a:r>
          </a:p>
        </p:txBody>
      </p:sp>
      <p:sp>
        <p:nvSpPr>
          <p:cNvPr id="3" name="Текст 2"/>
          <p:cNvSpPr>
            <a:spLocks noGrp="1" noChangeArrowheads="1"/>
          </p:cNvSpPr>
          <p:nvPr>
            <p:ph type="body" idx="1"/>
          </p:nvPr>
        </p:nvSpPr>
        <p:spPr>
          <a:xfrm>
            <a:off x="457200" y="1412875"/>
            <a:ext cx="4040188" cy="762000"/>
          </a:xfrm>
        </p:spPr>
        <p:txBody>
          <a:bodyPr/>
          <a:lstStyle/>
          <a:p>
            <a:r>
              <a:rPr lang="ru-RU" altLang="ru-RU" smtClean="0"/>
              <a:t>Молодежь до 16 лет</a:t>
            </a:r>
          </a:p>
        </p:txBody>
      </p:sp>
      <p:sp>
        <p:nvSpPr>
          <p:cNvPr id="5" name="Текст 4"/>
          <p:cNvSpPr>
            <a:spLocks noGrp="1" noChangeArrowheads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altLang="ru-RU" smtClean="0"/>
              <a:t>Лица, достигшие пенсионного возраста</a:t>
            </a:r>
          </a:p>
        </p:txBody>
      </p:sp>
      <p:pic>
        <p:nvPicPr>
          <p:cNvPr id="2050" name="Picture 2" descr="http://stavinform.ru/upload/iblock/f41/f418426e39d8dabe57f770e2d0aba1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287588"/>
            <a:ext cx="3228975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://www.islamnews.ru/uploads/news/2011-06/1309395337/global/news-XSVTrSkvy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420938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Текст 2"/>
          <p:cNvSpPr txBox="1">
            <a:spLocks/>
          </p:cNvSpPr>
          <p:nvPr/>
        </p:nvSpPr>
        <p:spPr bwMode="auto">
          <a:xfrm>
            <a:off x="511175" y="4941888"/>
            <a:ext cx="7948613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chemeClr val="hlink"/>
              </a:buClr>
              <a:buSzPct val="50000"/>
              <a:buFont typeface="Monotype Sorts"/>
              <a:buNone/>
            </a:pPr>
            <a:r>
              <a:rPr kumimoji="1" lang="ru-RU" altLang="ru-RU" sz="2400" b="1"/>
              <a:t>Занятые – та часть трудоспособного населения, которая работает по найму, занимается бизнесом, находится на гос. службе или учится</a:t>
            </a:r>
          </a:p>
        </p:txBody>
      </p:sp>
      <p:sp>
        <p:nvSpPr>
          <p:cNvPr id="33800" name="Управляющая кнопка: назад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459788" y="6165850"/>
            <a:ext cx="504825" cy="503238"/>
          </a:xfrm>
          <a:prstGeom prst="actionButtonBackPrevious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2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6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build="p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6"/>
          <p:cNvSpPr>
            <a:spLocks noGrp="1" noChangeArrowheads="1"/>
          </p:cNvSpPr>
          <p:nvPr>
            <p:ph type="title"/>
          </p:nvPr>
        </p:nvSpPr>
        <p:spPr>
          <a:xfrm>
            <a:off x="395288" y="609600"/>
            <a:ext cx="8520112" cy="1143000"/>
          </a:xfrm>
        </p:spPr>
        <p:txBody>
          <a:bodyPr/>
          <a:lstStyle/>
          <a:p>
            <a:r>
              <a:rPr lang="ru-RU" altLang="ru-RU" smtClean="0"/>
              <a:t>Масштабы безработицы</a:t>
            </a: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317500" y="1657350"/>
            <a:ext cx="5334000" cy="1987550"/>
          </a:xfrm>
        </p:spPr>
        <p:txBody>
          <a:bodyPr/>
          <a:lstStyle/>
          <a:p>
            <a:pPr>
              <a:defRPr/>
            </a:pPr>
            <a:r>
              <a:rPr lang="ru-RU" dirty="0"/>
              <a:t>Абсолютное число </a:t>
            </a:r>
          </a:p>
          <a:p>
            <a:pPr marL="0" indent="0">
              <a:buFontTx/>
              <a:buNone/>
              <a:defRPr/>
            </a:pPr>
            <a:r>
              <a:rPr lang="ru-RU" dirty="0"/>
              <a:t>безработных</a:t>
            </a:r>
          </a:p>
          <a:p>
            <a:pPr>
              <a:defRPr/>
            </a:pPr>
            <a:r>
              <a:rPr lang="ru-RU" dirty="0"/>
              <a:t>Норма безработицы</a:t>
            </a:r>
          </a:p>
        </p:txBody>
      </p:sp>
      <p:sp>
        <p:nvSpPr>
          <p:cNvPr id="9" name="Text Box 4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3492500" y="4881563"/>
            <a:ext cx="5308600" cy="1816100"/>
          </a:xfrm>
          <a:prstGeom prst="rect">
            <a:avLst/>
          </a:prstGeom>
          <a:noFill/>
          <a:ln w="9525">
            <a:solidFill>
              <a:srgbClr val="33CC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9999"/>
                </a:solidFill>
                <a:latin typeface="Times New Roman" panose="02020603050405020304" pitchFamily="18" charset="0"/>
              </a:rPr>
              <a:t>Отношение числа безработных к численности совокупной рабочей силы, выраженной в процентах</a:t>
            </a:r>
          </a:p>
        </p:txBody>
      </p:sp>
      <p:sp>
        <p:nvSpPr>
          <p:cNvPr id="10" name="WordArt 18" descr="Бумажный пакет"/>
          <p:cNvSpPr>
            <a:spLocks noChangeArrowheads="1" noChangeShapeType="1" noTextEdit="1"/>
          </p:cNvSpPr>
          <p:nvPr/>
        </p:nvSpPr>
        <p:spPr bwMode="auto">
          <a:xfrm>
            <a:off x="5292725" y="3284538"/>
            <a:ext cx="280035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Норма </a:t>
            </a:r>
          </a:p>
          <a:p>
            <a:pPr algn="ctr"/>
            <a:r>
              <a:rPr lang="ru-RU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безработицы - </a:t>
            </a:r>
          </a:p>
        </p:txBody>
      </p:sp>
      <p:pic>
        <p:nvPicPr>
          <p:cNvPr id="35846" name="Picture 2" descr="http://willbe.ru/img/clause/bezrabotica_v_rossijskih_regionah_prodolzhaet_idti_na_ubyl_claus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00" y="333375"/>
            <a:ext cx="279082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4" descr="http://fin.gismeteo.ru/files_jpg/bezrabotica(59576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808413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743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WordArt 2" descr="Бумажный пакет"/>
          <p:cNvSpPr>
            <a:spLocks noChangeArrowheads="1" noChangeShapeType="1" noTextEdit="1"/>
          </p:cNvSpPr>
          <p:nvPr/>
        </p:nvSpPr>
        <p:spPr bwMode="auto">
          <a:xfrm>
            <a:off x="1763713" y="609600"/>
            <a:ext cx="4953000" cy="1439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Формы  безработицы</a:t>
            </a: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0" y="2233613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latin typeface="Times New Roman" panose="02020603050405020304" pitchFamily="18" charset="0"/>
              </a:rPr>
              <a:t>Фрикционная Структурная Циклическая</a:t>
            </a:r>
          </a:p>
        </p:txBody>
      </p:sp>
      <p:sp>
        <p:nvSpPr>
          <p:cNvPr id="36868" name="Line 4"/>
          <p:cNvSpPr>
            <a:spLocks noChangeShapeType="1"/>
          </p:cNvSpPr>
          <p:nvPr/>
        </p:nvSpPr>
        <p:spPr bwMode="auto">
          <a:xfrm>
            <a:off x="1371600" y="2895600"/>
            <a:ext cx="0" cy="533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6869" name="Line 5"/>
          <p:cNvSpPr>
            <a:spLocks noChangeShapeType="1"/>
          </p:cNvSpPr>
          <p:nvPr/>
        </p:nvSpPr>
        <p:spPr bwMode="auto">
          <a:xfrm>
            <a:off x="7391400" y="2895600"/>
            <a:ext cx="0" cy="533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6870" name="Line 6"/>
          <p:cNvSpPr>
            <a:spLocks noChangeShapeType="1"/>
          </p:cNvSpPr>
          <p:nvPr/>
        </p:nvSpPr>
        <p:spPr bwMode="auto">
          <a:xfrm>
            <a:off x="4495800" y="2895600"/>
            <a:ext cx="0" cy="533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365125" y="3448050"/>
            <a:ext cx="2106613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Times New Roman" panose="02020603050405020304" pitchFamily="18" charset="0"/>
              </a:rPr>
              <a:t>Связана с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Times New Roman" panose="02020603050405020304" pitchFamily="18" charset="0"/>
              </a:rPr>
              <a:t>поисками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Times New Roman" panose="02020603050405020304" pitchFamily="18" charset="0"/>
              </a:rPr>
              <a:t> работы</a:t>
            </a: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3200400" y="3352800"/>
            <a:ext cx="2686050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Times New Roman" panose="02020603050405020304" pitchFamily="18" charset="0"/>
              </a:rPr>
              <a:t>Связана с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Times New Roman" panose="02020603050405020304" pitchFamily="18" charset="0"/>
              </a:rPr>
              <a:t>изменениями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Times New Roman" panose="02020603050405020304" pitchFamily="18" charset="0"/>
              </a:rPr>
              <a:t> в отраслевой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Times New Roman" panose="02020603050405020304" pitchFamily="18" charset="0"/>
              </a:rPr>
              <a:t> структуре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Times New Roman" panose="02020603050405020304" pitchFamily="18" charset="0"/>
              </a:rPr>
              <a:t>производства</a:t>
            </a:r>
          </a:p>
        </p:txBody>
      </p:sp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5878513" y="3276600"/>
            <a:ext cx="3265487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Times New Roman" panose="02020603050405020304" pitchFamily="18" charset="0"/>
              </a:rPr>
              <a:t>Связана с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Times New Roman" panose="02020603050405020304" pitchFamily="18" charset="0"/>
              </a:rPr>
              <a:t> фазами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Times New Roman" panose="02020603050405020304" pitchFamily="18" charset="0"/>
              </a:rPr>
              <a:t> экономического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Times New Roman" panose="02020603050405020304" pitchFamily="18" charset="0"/>
              </a:rPr>
              <a:t>цикла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42938" y="5861050"/>
            <a:ext cx="7705725" cy="10779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Технологическая -  связана с внедрением новых технологий</a:t>
            </a:r>
          </a:p>
        </p:txBody>
      </p:sp>
    </p:spTree>
    <p:extLst>
      <p:ext uri="{BB962C8B-B14F-4D97-AF65-F5344CB8AC3E}">
        <p14:creationId xmlns:p14="http://schemas.microsoft.com/office/powerpoint/2010/main" val="122437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7283450" cy="503238"/>
          </a:xfrm>
        </p:spPr>
        <p:txBody>
          <a:bodyPr/>
          <a:lstStyle/>
          <a:p>
            <a:r>
              <a:rPr lang="ru-RU" altLang="ru-RU" sz="2400" smtClean="0">
                <a:solidFill>
                  <a:srgbClr val="FF0000"/>
                </a:solidFill>
              </a:rPr>
              <a:t>Фрикционная безработица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5538"/>
            <a:ext cx="8229600" cy="5472112"/>
          </a:xfrm>
        </p:spPr>
        <p:txBody>
          <a:bodyPr/>
          <a:lstStyle/>
          <a:p>
            <a:r>
              <a:rPr lang="ru-RU" altLang="ru-RU" sz="2400" smtClean="0">
                <a:solidFill>
                  <a:schemeClr val="accent2"/>
                </a:solidFill>
              </a:rPr>
              <a:t>Связана с поиском и ожиданием работы по разным причинам, например, переезд в связи с изменением семейного положения, окончанием вуза. Этот вид безработицы предполагает перемещение рабочей силы по отраслям, регионам, в связи с возрастом, переменой профессии и т.д.</a:t>
            </a:r>
          </a:p>
        </p:txBody>
      </p:sp>
      <p:sp>
        <p:nvSpPr>
          <p:cNvPr id="37892" name="AutoShape 4">
            <a:hlinkClick r:id="" action="ppaction://hlinkshowjump?jump=lastslideviewed" highlightClick="1"/>
          </p:cNvPr>
          <p:cNvSpPr>
            <a:spLocks noChangeArrowheads="1"/>
          </p:cNvSpPr>
          <p:nvPr/>
        </p:nvSpPr>
        <p:spPr bwMode="auto">
          <a:xfrm>
            <a:off x="8459788" y="6381750"/>
            <a:ext cx="684212" cy="476250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2514600" y="327660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i="1">
                <a:solidFill>
                  <a:schemeClr val="tx2"/>
                </a:solidFill>
              </a:rPr>
              <a:t>Особенности:</a:t>
            </a: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762000" y="3733800"/>
            <a:ext cx="7696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000">
                <a:solidFill>
                  <a:schemeClr val="hlink"/>
                </a:solidFill>
                <a:latin typeface="Comic Sans MS" panose="030F0702030302020204" pitchFamily="66" charset="0"/>
              </a:rPr>
              <a:t>Работу ищут уже</a:t>
            </a:r>
            <a:r>
              <a:rPr lang="ru-RU" altLang="ru-RU" sz="2000" i="1">
                <a:solidFill>
                  <a:schemeClr val="hlink"/>
                </a:solidFill>
                <a:latin typeface="Comic Sans MS" panose="030F0702030302020204" pitchFamily="66" charset="0"/>
              </a:rPr>
              <a:t> </a:t>
            </a:r>
            <a:r>
              <a:rPr lang="ru-RU" altLang="ru-RU" sz="2000" b="1">
                <a:solidFill>
                  <a:schemeClr val="hlink"/>
                </a:solidFill>
                <a:latin typeface="Comic Sans MS" panose="030F0702030302020204" pitchFamily="66" charset="0"/>
              </a:rPr>
              <a:t>готовые специалисты</a:t>
            </a:r>
            <a:r>
              <a:rPr lang="ru-RU" altLang="ru-RU" sz="2000" i="1">
                <a:solidFill>
                  <a:schemeClr val="hlink"/>
                </a:solidFill>
                <a:latin typeface="Comic Sans MS" panose="030F0702030302020204" pitchFamily="66" charset="0"/>
              </a:rPr>
              <a:t> </a:t>
            </a:r>
            <a:r>
              <a:rPr lang="ru-RU" altLang="ru-RU" sz="2000">
                <a:solidFill>
                  <a:schemeClr val="hlink"/>
                </a:solidFill>
                <a:latin typeface="Comic Sans MS" panose="030F0702030302020204" pitchFamily="66" charset="0"/>
              </a:rPr>
              <a:t>с определённым уровнем профессиональной подготовки и квалификации.</a:t>
            </a:r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755650" y="4581525"/>
            <a:ext cx="7086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>
                <a:solidFill>
                  <a:srgbClr val="009900"/>
                </a:solidFill>
                <a:latin typeface="Comic Sans MS" panose="030F0702030302020204" pitchFamily="66" charset="0"/>
              </a:rPr>
              <a:t>Безработица этого вида обычно продолжается короткий период времени</a:t>
            </a:r>
            <a:r>
              <a:rPr lang="ru-RU" altLang="ru-RU" sz="2400">
                <a:solidFill>
                  <a:srgbClr val="00990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755650" y="5445125"/>
            <a:ext cx="563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000">
                <a:solidFill>
                  <a:schemeClr val="hlink"/>
                </a:solidFill>
                <a:latin typeface="Comic Sans MS" panose="030F0702030302020204" pitchFamily="66" charset="0"/>
              </a:rPr>
              <a:t>Способствует более рациональному  размещению рабочей силы и более высокой производительности.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311272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AN38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191000"/>
            <a:ext cx="1752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7283450" cy="503238"/>
          </a:xfrm>
        </p:spPr>
        <p:txBody>
          <a:bodyPr/>
          <a:lstStyle/>
          <a:p>
            <a:r>
              <a:rPr lang="ru-RU" altLang="ru-RU" sz="2400" smtClean="0">
                <a:solidFill>
                  <a:srgbClr val="FF0000"/>
                </a:solidFill>
              </a:rPr>
              <a:t>Структурная безработица</a:t>
            </a:r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863600"/>
            <a:ext cx="8229600" cy="5472113"/>
          </a:xfrm>
        </p:spPr>
        <p:txBody>
          <a:bodyPr/>
          <a:lstStyle/>
          <a:p>
            <a:r>
              <a:rPr lang="ru-RU" altLang="ru-RU" sz="2400" smtClean="0">
                <a:solidFill>
                  <a:schemeClr val="accent2"/>
                </a:solidFill>
              </a:rPr>
              <a:t>Характеризуется несовпадением спроса на труд и предложением в различных фирмах, отраслях, по различным профессиям, происходит «исчезновение» профессии в результате НТП.</a:t>
            </a:r>
          </a:p>
        </p:txBody>
      </p:sp>
      <p:sp>
        <p:nvSpPr>
          <p:cNvPr id="38917" name="AutoShape 5">
            <a:hlinkClick r:id="" action="ppaction://hlinkshowjump?jump=lastslideviewed" highlightClick="1"/>
          </p:cNvPr>
          <p:cNvSpPr>
            <a:spLocks noChangeArrowheads="1"/>
          </p:cNvSpPr>
          <p:nvPr/>
        </p:nvSpPr>
        <p:spPr bwMode="auto">
          <a:xfrm>
            <a:off x="8316913" y="6381750"/>
            <a:ext cx="827087" cy="476250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468313" y="2852738"/>
            <a:ext cx="82073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buFontTx/>
              <a:buNone/>
            </a:pPr>
            <a:r>
              <a:rPr lang="ru-RU" altLang="ru-RU" sz="2400">
                <a:solidFill>
                  <a:srgbClr val="CC0000"/>
                </a:solidFill>
                <a:latin typeface="Calibri" panose="020F0502020204030204" pitchFamily="34" charset="0"/>
              </a:rPr>
              <a:t>Представлена работниками</a:t>
            </a:r>
            <a:r>
              <a:rPr lang="ru-RU" altLang="ru-RU" sz="2400">
                <a:solidFill>
                  <a:schemeClr val="bg2"/>
                </a:solidFill>
                <a:latin typeface="Calibri" panose="020F0502020204030204" pitchFamily="34" charset="0"/>
              </a:rPr>
              <a:t>, </a:t>
            </a:r>
          </a:p>
          <a:p>
            <a:pPr>
              <a:lnSpc>
                <a:spcPct val="80000"/>
              </a:lnSpc>
            </a:pPr>
            <a:r>
              <a:rPr lang="ru-RU" altLang="ru-RU" sz="2400">
                <a:latin typeface="Calibri" panose="020F0502020204030204" pitchFamily="34" charset="0"/>
              </a:rPr>
              <a:t> </a:t>
            </a:r>
            <a:r>
              <a:rPr lang="ru-RU" altLang="ru-RU" sz="2400">
                <a:solidFill>
                  <a:srgbClr val="009900"/>
                </a:solidFill>
                <a:latin typeface="Calibri" panose="020F0502020204030204" pitchFamily="34" charset="0"/>
              </a:rPr>
              <a:t>которые не в состоянии занять имеющиеся рабочие места вследствие отсутствия необходимых навыков и умений для производства нового вида продукции, имеющего спрос на рынке.</a:t>
            </a:r>
            <a:r>
              <a:rPr lang="ru-RU" altLang="ru-RU" sz="2400" b="1">
                <a:solidFill>
                  <a:srgbClr val="009900"/>
                </a:solidFill>
                <a:latin typeface="Calibri" panose="020F0502020204030204" pitchFamily="34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ru-RU" altLang="ru-RU" sz="2400">
                <a:solidFill>
                  <a:srgbClr val="009900"/>
                </a:solidFill>
                <a:latin typeface="Calibri" panose="020F0502020204030204" pitchFamily="34" charset="0"/>
              </a:rPr>
              <a:t> Более продолжительна  и дорогостояща, чем фрикционная.</a:t>
            </a:r>
          </a:p>
          <a:p>
            <a:pPr>
              <a:lnSpc>
                <a:spcPct val="80000"/>
              </a:lnSpc>
            </a:pPr>
            <a:endParaRPr lang="ru-RU" altLang="ru-RU" sz="2400">
              <a:solidFill>
                <a:srgbClr val="0099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13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7283450" cy="503238"/>
          </a:xfrm>
        </p:spPr>
        <p:txBody>
          <a:bodyPr/>
          <a:lstStyle/>
          <a:p>
            <a:r>
              <a:rPr lang="ru-RU" altLang="ru-RU" sz="2400" smtClean="0">
                <a:solidFill>
                  <a:srgbClr val="FF0000"/>
                </a:solidFill>
              </a:rPr>
              <a:t>Циклическая безработица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5538"/>
            <a:ext cx="8229600" cy="5472112"/>
          </a:xfrm>
        </p:spPr>
        <p:txBody>
          <a:bodyPr/>
          <a:lstStyle/>
          <a:p>
            <a:r>
              <a:rPr lang="ru-RU" altLang="ru-RU" smtClean="0">
                <a:solidFill>
                  <a:srgbClr val="1A3C18"/>
                </a:solidFill>
              </a:rPr>
              <a:t>Вызывается сменой фаз в производственном цикле.</a:t>
            </a:r>
          </a:p>
        </p:txBody>
      </p:sp>
      <p:sp>
        <p:nvSpPr>
          <p:cNvPr id="39940" name="AutoShape 4">
            <a:hlinkClick r:id="" action="ppaction://hlinkshowjump?jump=lastslideviewed" highlightClick="1"/>
          </p:cNvPr>
          <p:cNvSpPr>
            <a:spLocks noChangeArrowheads="1"/>
          </p:cNvSpPr>
          <p:nvPr/>
        </p:nvSpPr>
        <p:spPr bwMode="auto">
          <a:xfrm>
            <a:off x="8243888" y="6308725"/>
            <a:ext cx="900112" cy="549275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827088" y="2420938"/>
            <a:ext cx="6840537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ru-RU" altLang="ru-RU" sz="2800">
                <a:solidFill>
                  <a:srgbClr val="009900"/>
                </a:solidFill>
                <a:latin typeface="Calibri" panose="020F0502020204030204" pitchFamily="34" charset="0"/>
              </a:rPr>
              <a:t>представлена работниками, уволенными в период, когда вся экономика страдает от экономического спада. </a:t>
            </a:r>
            <a:r>
              <a:rPr lang="ru-RU" altLang="ru-RU" sz="2400">
                <a:solidFill>
                  <a:schemeClr val="bg2"/>
                </a:solidFill>
                <a:latin typeface="Calibri" panose="020F0502020204030204" pitchFamily="34" charset="0"/>
              </a:rPr>
              <a:t>         </a:t>
            </a:r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1319213" y="3924300"/>
            <a:ext cx="6858000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800">
                <a:solidFill>
                  <a:schemeClr val="accent2"/>
                </a:solidFill>
                <a:latin typeface="Comic Sans MS" panose="030F0702030302020204" pitchFamily="66" charset="0"/>
              </a:rPr>
              <a:t>Считается, что при улучшении положения в экономике такие работники снова находят работу.</a:t>
            </a:r>
            <a:r>
              <a:rPr lang="ru-RU" altLang="ru-RU" sz="2800"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493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ъект 2"/>
          <p:cNvSpPr>
            <a:spLocks noGrp="1" noChangeArrowheads="1"/>
          </p:cNvSpPr>
          <p:nvPr>
            <p:ph idx="1"/>
          </p:nvPr>
        </p:nvSpPr>
        <p:spPr>
          <a:xfrm>
            <a:off x="611188" y="981075"/>
            <a:ext cx="8375650" cy="4687888"/>
          </a:xfrm>
        </p:spPr>
        <p:txBody>
          <a:bodyPr/>
          <a:lstStyle/>
          <a:p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Сезонная безработица</a:t>
            </a:r>
            <a:r>
              <a:rPr lang="ru-RU" alt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 безработица знакома людям многих профессий, например все, кто обслуживает отдыхающих на курортах. Сезонно незанятые люди не подходят под определение безработного, так как часто не занимаются поиском постоянного места работы. </a:t>
            </a:r>
          </a:p>
          <a:p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Неполная занятость: </a:t>
            </a:r>
            <a:r>
              <a:rPr lang="ru-RU" alt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ситуация, при которой работник формально числится занятым, но заработной платы не получает, так как находится в вынужденном отпуске, или получает лишь часть своей нормальной оплаты, так как трудится неполный рабочий день.</a:t>
            </a:r>
          </a:p>
          <a:p>
            <a:endParaRPr lang="ru-RU" altLang="ru-RU" dirty="0" smtClean="0"/>
          </a:p>
          <a:p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318967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357188" y="333375"/>
            <a:ext cx="8448675" cy="1143000"/>
          </a:xfrm>
        </p:spPr>
        <p:txBody>
          <a:bodyPr/>
          <a:lstStyle/>
          <a:p>
            <a:r>
              <a:rPr lang="ru-RU" altLang="ru-RU" smtClean="0"/>
              <a:t>Естественный уровень безработицы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188" y="5229225"/>
            <a:ext cx="8424862" cy="1466850"/>
          </a:xfrm>
        </p:spPr>
        <p:txBody>
          <a:bodyPr/>
          <a:lstStyle/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Полная занятость -</a:t>
            </a:r>
            <a:r>
              <a:rPr lang="ru-RU" b="1" i="1" dirty="0">
                <a:solidFill>
                  <a:srgbClr val="DC8300"/>
                </a:solidFill>
              </a:rPr>
              <a:t>такое положение на  рынке труда, когда безработица не превышает естественного уровня</a:t>
            </a:r>
          </a:p>
          <a:p>
            <a:pPr>
              <a:defRPr/>
            </a:pP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1988" name="Text Box 3"/>
          <p:cNvSpPr txBox="1">
            <a:spLocks noChangeArrowheads="1"/>
          </p:cNvSpPr>
          <p:nvPr/>
        </p:nvSpPr>
        <p:spPr bwMode="auto">
          <a:xfrm>
            <a:off x="3052763" y="1773238"/>
            <a:ext cx="5976937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i="1">
                <a:latin typeface="Times New Roman" panose="02020603050405020304" pitchFamily="18" charset="0"/>
              </a:rPr>
              <a:t>такой ее уровень,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i="1">
                <a:latin typeface="Times New Roman" panose="02020603050405020304" pitchFamily="18" charset="0"/>
              </a:rPr>
              <a:t>при котором существуют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i="1">
                <a:latin typeface="Times New Roman" panose="02020603050405020304" pitchFamily="18" charset="0"/>
              </a:rPr>
              <a:t>только фрикционная 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i="1">
                <a:latin typeface="Times New Roman" panose="02020603050405020304" pitchFamily="18" charset="0"/>
              </a:rPr>
              <a:t>структурная безработица </a:t>
            </a:r>
          </a:p>
        </p:txBody>
      </p:sp>
      <p:pic>
        <p:nvPicPr>
          <p:cNvPr id="41989" name="Picture 2" descr="http://www.tv21.ru/img/newsimages/20080526/5_d7252c60af8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2486025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877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8175" y="333375"/>
            <a:ext cx="7056438" cy="8636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Последствия безработицы:</a:t>
            </a:r>
            <a:b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</a:b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- для общества, для государства -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0825" y="1341438"/>
            <a:ext cx="6049963" cy="504031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 fontScale="5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sz="3800" b="1" u="sng" dirty="0"/>
              <a:t>Экономические: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ru-RU" sz="3800" dirty="0"/>
              <a:t>Расходы Государственного фонда занятости на выплату пособий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ru-RU" sz="3800" dirty="0"/>
              <a:t>Потери по возможному начислению подоходного налога с заработной платы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ru-RU" sz="3800" dirty="0"/>
              <a:t>Сокращение потребительского спроса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ru-RU" sz="3800" dirty="0"/>
              <a:t>Снижение общего объема производимых в стране экономических благ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sz="3800" b="1" i="1" dirty="0">
                <a:solidFill>
                  <a:srgbClr val="C00000"/>
                </a:solidFill>
              </a:rPr>
              <a:t>      (экономическая цена безработицы – </a:t>
            </a:r>
            <a:r>
              <a:rPr lang="ru-RU" sz="3800" b="1" i="1" dirty="0" err="1">
                <a:solidFill>
                  <a:srgbClr val="C00000"/>
                </a:solidFill>
              </a:rPr>
              <a:t>несозданный</a:t>
            </a:r>
            <a:r>
              <a:rPr lang="ru-RU" sz="3800" b="1" i="1" dirty="0">
                <a:solidFill>
                  <a:srgbClr val="C00000"/>
                </a:solidFill>
              </a:rPr>
              <a:t> продукт)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endParaRPr lang="ru-RU" sz="3800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sz="3600" b="1" u="sng" dirty="0">
                <a:solidFill>
                  <a:schemeClr val="tx1"/>
                </a:solidFill>
              </a:rPr>
              <a:t>Социальные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ru-RU" sz="3600" dirty="0">
                <a:solidFill>
                  <a:schemeClr val="tx1"/>
                </a:solidFill>
              </a:rPr>
              <a:t>Угроза социальных волнений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ru-RU" sz="3600" dirty="0">
                <a:solidFill>
                  <a:schemeClr val="tx1"/>
                </a:solidFill>
              </a:rPr>
              <a:t>Угроза пополнения преступной среды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ru-RU" sz="3600" dirty="0">
                <a:solidFill>
                  <a:schemeClr val="tx1"/>
                </a:solidFill>
              </a:rPr>
              <a:t>Угроза </a:t>
            </a:r>
            <a:r>
              <a:rPr lang="ru-RU" sz="3600" dirty="0" err="1">
                <a:solidFill>
                  <a:schemeClr val="tx1"/>
                </a:solidFill>
              </a:rPr>
              <a:t>антисоциального</a:t>
            </a:r>
            <a:r>
              <a:rPr lang="ru-RU" sz="3600" dirty="0">
                <a:solidFill>
                  <a:schemeClr val="tx1"/>
                </a:solidFill>
              </a:rPr>
              <a:t> поведения безработных</a:t>
            </a:r>
            <a:endParaRPr lang="ru-RU" sz="3600" b="1" i="1" dirty="0">
              <a:solidFill>
                <a:srgbClr val="C0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ru-RU" sz="3800" b="1" i="1" dirty="0">
              <a:solidFill>
                <a:srgbClr val="C00000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573463"/>
            <a:ext cx="1931987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8" descr="http://img.bhs4.com/71/b/71b999f954d59a65e2b55a36e2ac55c5c8cbe59f_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268413"/>
            <a:ext cx="23050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0" descr="http://www.nenovosty.ru/pic/buhl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5221288"/>
            <a:ext cx="1979612" cy="16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766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 rotWithShape="1">
          <a:blip r:embed="rId2"/>
          <a:srcRect l="14686" t="31204" r="51151" b="20385"/>
          <a:stretch/>
        </p:blipFill>
        <p:spPr bwMode="auto">
          <a:xfrm>
            <a:off x="251520" y="908720"/>
            <a:ext cx="7992887" cy="52565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3501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908175" y="333375"/>
            <a:ext cx="6615113" cy="8636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Последствия безработицы:</a:t>
            </a:r>
            <a:b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</a:b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- для личности -</a:t>
            </a:r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323850" y="1412875"/>
            <a:ext cx="4608513" cy="419735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ru-RU" b="1" dirty="0">
                <a:solidFill>
                  <a:schemeClr val="tx1"/>
                </a:solidFill>
                <a:cs typeface="Arial" pitchFamily="34" charset="0"/>
              </a:rPr>
              <a:t>Потеря источника дохода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ru-RU" b="1" dirty="0">
                <a:solidFill>
                  <a:schemeClr val="tx1"/>
                </a:solidFill>
                <a:cs typeface="Arial" pitchFamily="34" charset="0"/>
              </a:rPr>
              <a:t>Угроза потери квалификации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ru-RU" b="1" dirty="0">
                <a:solidFill>
                  <a:schemeClr val="tx1"/>
                </a:solidFill>
                <a:cs typeface="Arial" pitchFamily="34" charset="0"/>
              </a:rPr>
              <a:t>Угроза ухудшения психологического самочувствия 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ru-RU" sz="3600" b="1" i="1" dirty="0">
              <a:solidFill>
                <a:schemeClr val="accent5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44036" name="Picture 2" descr="http://www.marketbaza.ru/images/2562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412875"/>
            <a:ext cx="185737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4" descr="http://www.znaikak.ru/design/pic/visred/care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357563"/>
            <a:ext cx="2557463" cy="255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6" descr="http://i.dailymail.co.uk/i/pix/2012/02/10/article-2099372-0031BCD71000044C-391_468x39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5300663"/>
            <a:ext cx="1393825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722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195513" y="333375"/>
            <a:ext cx="6615112" cy="79216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Последствия безработицы:</a:t>
            </a:r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250825" y="1412875"/>
            <a:ext cx="5976938" cy="511175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 fontScale="5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3600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3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формируется мобильный </a:t>
            </a:r>
            <a:r>
              <a:rPr lang="ru-RU" sz="38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«резерв» </a:t>
            </a:r>
            <a:r>
              <a:rPr lang="ru-RU" sz="3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рабочей силы, который можно задействовать при расширении производства;</a:t>
            </a:r>
          </a:p>
          <a:p>
            <a:pPr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charset="0"/>
              <a:buNone/>
              <a:defRPr/>
            </a:pPr>
            <a:endParaRPr lang="ru-RU" sz="1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3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сдерживаются требования профсоюзов </a:t>
            </a:r>
            <a:r>
              <a:rPr lang="ru-RU" sz="3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части повышения заработной платы, что снижает предполагаемый уровень инфляции;</a:t>
            </a:r>
          </a:p>
          <a:p>
            <a:pPr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charset="0"/>
              <a:buNone/>
              <a:defRPr/>
            </a:pPr>
            <a:endParaRPr lang="ru-RU" sz="1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3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усиливается </a:t>
            </a:r>
            <a:r>
              <a:rPr lang="ru-RU" sz="38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трудовая мотивация </a:t>
            </a:r>
            <a:r>
              <a:rPr lang="ru-RU" sz="3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работающих, так как гарантии занятости и опасение потерять работу начинают выступать в качестве самостоятельного стимула к труду</a:t>
            </a:r>
            <a:endParaRPr lang="ru-RU" sz="3800" b="1" i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60" name="Picture 2" descr="http://ixxi.me/wp-content/uploads/2012/05/human_resources_749081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1412875"/>
            <a:ext cx="16557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4" descr="http://i.obozrevatel.ua/2/1211136/6013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2565400"/>
            <a:ext cx="2700337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508500"/>
            <a:ext cx="1619250" cy="223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441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одержимое 2"/>
          <p:cNvSpPr txBox="1">
            <a:spLocks/>
          </p:cNvSpPr>
          <p:nvPr/>
        </p:nvSpPr>
        <p:spPr bwMode="auto">
          <a:xfrm>
            <a:off x="5940425" y="1341438"/>
            <a:ext cx="3024188" cy="1295400"/>
          </a:xfrm>
          <a:prstGeom prst="rect">
            <a:avLst/>
          </a:prstGeom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Georgia" pitchFamily="18" charset="0"/>
              </a:rPr>
              <a:t>II.  </a:t>
            </a:r>
            <a:r>
              <a:rPr lang="ru-RU" sz="2800" b="1" i="1" dirty="0">
                <a:solidFill>
                  <a:schemeClr val="accent5">
                    <a:lumMod val="50000"/>
                  </a:schemeClr>
                </a:solidFill>
                <a:latin typeface="Georgia" pitchFamily="18" charset="0"/>
              </a:rPr>
              <a:t>Социальная защита 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3600" b="1" i="1" dirty="0">
              <a:solidFill>
                <a:schemeClr val="accent5">
                  <a:lumMod val="50000"/>
                </a:schemeClr>
              </a:solidFill>
              <a:latin typeface="Georgia" pitchFamily="18" charset="0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32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6375" y="188913"/>
            <a:ext cx="7186613" cy="993775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Bookman Old Style" pitchFamily="18" charset="0"/>
              </a:rPr>
              <a:t>Роль государства в обеспечении занятости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51050" y="1341438"/>
            <a:ext cx="3673475" cy="12954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 fontScale="25000" lnSpcReduction="20000"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sz="11200" b="1" i="1" dirty="0">
                <a:solidFill>
                  <a:schemeClr val="accent5">
                    <a:lumMod val="50000"/>
                  </a:schemeClr>
                </a:solidFill>
                <a:latin typeface="Georgia" pitchFamily="18" charset="0"/>
              </a:rPr>
              <a:t>I.</a:t>
            </a:r>
            <a:endParaRPr lang="ru-RU" sz="11200" dirty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sz="11200" b="1" i="1" dirty="0">
                <a:solidFill>
                  <a:schemeClr val="accent5">
                    <a:lumMod val="50000"/>
                  </a:schemeClr>
                </a:solidFill>
                <a:latin typeface="Georgia" pitchFamily="18" charset="0"/>
              </a:rPr>
              <a:t>Создание условий для занятости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endParaRPr lang="ru-RU" sz="3600" b="1" i="1" dirty="0">
              <a:solidFill>
                <a:schemeClr val="accent5">
                  <a:lumMod val="50000"/>
                </a:schemeClr>
              </a:solidFill>
              <a:latin typeface="Georgia" pitchFamily="18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sz="3600" b="1" i="1" dirty="0">
                <a:solidFill>
                  <a:schemeClr val="accent5">
                    <a:lumMod val="50000"/>
                  </a:schemeClr>
                </a:solidFill>
                <a:latin typeface="Georgia" pitchFamily="18" charset="0"/>
              </a:rPr>
              <a:t>	</a:t>
            </a:r>
            <a:endParaRPr lang="ru-RU" dirty="0"/>
          </a:p>
        </p:txBody>
      </p:sp>
      <p:pic>
        <p:nvPicPr>
          <p:cNvPr id="46085" name="Picture 2" descr="http://im4-tub-ru.yandex.net/i?id=583120867-54-72&amp;n=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412875"/>
            <a:ext cx="1800225" cy="162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8" descr="http://gipoteza.net/default/articles_0/6658/main_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57563"/>
            <a:ext cx="16779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7" name="TextBox 11"/>
          <p:cNvSpPr txBox="1">
            <a:spLocks noChangeArrowheads="1"/>
          </p:cNvSpPr>
          <p:nvPr/>
        </p:nvSpPr>
        <p:spPr bwMode="auto">
          <a:xfrm>
            <a:off x="5940425" y="3068638"/>
            <a:ext cx="3203575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ru-RU" altLang="ru-RU" sz="2800"/>
              <a:t> Пособия по безработице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ru-RU" altLang="ru-RU" sz="280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ru-RU" altLang="ru-RU" sz="2800"/>
              <a:t> Обучение безработных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/>
              <a:t>(</a:t>
            </a:r>
            <a:r>
              <a:rPr lang="ru-RU" altLang="ru-RU" sz="1800"/>
              <a:t>переподготовка и повышение квалификации)</a:t>
            </a:r>
          </a:p>
        </p:txBody>
      </p:sp>
      <p:sp>
        <p:nvSpPr>
          <p:cNvPr id="13" name="Стрелка вниз 12"/>
          <p:cNvSpPr/>
          <p:nvPr/>
        </p:nvSpPr>
        <p:spPr>
          <a:xfrm>
            <a:off x="7092950" y="2636838"/>
            <a:ext cx="792163" cy="431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46089" name="TextBox 13"/>
          <p:cNvSpPr txBox="1">
            <a:spLocks noChangeArrowheads="1"/>
          </p:cNvSpPr>
          <p:nvPr/>
        </p:nvSpPr>
        <p:spPr bwMode="auto">
          <a:xfrm>
            <a:off x="2339975" y="3068638"/>
            <a:ext cx="338455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ru-RU" altLang="ru-RU" sz="1800"/>
              <a:t>  </a:t>
            </a:r>
            <a:r>
              <a:rPr lang="ru-RU" altLang="ru-RU" sz="2400"/>
              <a:t>Предоставление информации о потребностях фирм в работниках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ru-RU" altLang="ru-RU" sz="2400"/>
              <a:t>  Общественные работы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ru-RU" altLang="ru-RU" sz="2400"/>
              <a:t>  Поддержка предпринимательства</a:t>
            </a:r>
          </a:p>
        </p:txBody>
      </p:sp>
      <p:sp>
        <p:nvSpPr>
          <p:cNvPr id="15" name="Стрелка вниз 14"/>
          <p:cNvSpPr/>
          <p:nvPr/>
        </p:nvSpPr>
        <p:spPr>
          <a:xfrm>
            <a:off x="3708400" y="2636838"/>
            <a:ext cx="792163" cy="431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46091" name="Picture 13" descr="http://cs406930.userapi.com/v406930391/2845/AjDBMs0s4Z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257800"/>
            <a:ext cx="172878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737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447D997-81BD-CF4C-949F-14BA79B7F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404664"/>
            <a:ext cx="8090098" cy="4623587"/>
          </a:xfrm>
        </p:spPr>
        <p:txBody>
          <a:bodyPr>
            <a:noAutofit/>
          </a:bodyPr>
          <a:lstStyle/>
          <a:p>
            <a:pPr marL="0" indent="442913" algn="just">
              <a:buNone/>
            </a:pPr>
            <a:r>
              <a:rPr lang="ru-RU" sz="3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Деньги</a:t>
            </a:r>
            <a:r>
              <a:rPr lang="ru-RU" sz="3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- это особенный товар, играющий роль всеобщего эквивалента.</a:t>
            </a:r>
          </a:p>
          <a:p>
            <a:pPr marL="0" indent="442913" algn="just">
              <a:buNone/>
            </a:pPr>
            <a:r>
              <a:rPr lang="ru-RU" sz="3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появились в результате развития товарного обмена.</a:t>
            </a:r>
          </a:p>
        </p:txBody>
      </p:sp>
      <p:pic>
        <p:nvPicPr>
          <p:cNvPr id="4" name="Picture 2" descr="http://investments.academic.ru/pictures/investments/img1943212_Uchastniki_mezhdunarodnyih_finansovyih_sdelo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1760" y="2492896"/>
            <a:ext cx="4003331" cy="23317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453253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93BB23-7F82-3549-8330-A2B8BF692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7721" y="960550"/>
            <a:ext cx="6457950" cy="969771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2EA4A9-6415-C941-BB15-DFD4C7C23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660" y="2031607"/>
            <a:ext cx="8115300" cy="3018094"/>
          </a:xfrm>
        </p:spPr>
        <p:txBody>
          <a:bodyPr>
            <a:noAutofit/>
          </a:bodyPr>
          <a:lstStyle/>
          <a:p>
            <a:r>
              <a:rPr lang="ru-RU" sz="2700">
                <a:solidFill>
                  <a:srgbClr val="5867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древнейшим видам денег относятся соль, скот, зерно, шкурки пушных зверей, орудия труда, украшения. В дальнейшем роль денег перешла к металлам, сначала в виде слитков, а затем в виде чеканных монет из меди, серебра и золота. Первые бумажные деньги появились в Китае в </a:t>
            </a:r>
            <a:r>
              <a:rPr lang="af-ZA" sz="2700">
                <a:solidFill>
                  <a:srgbClr val="5867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VIII </a:t>
            </a:r>
            <a:r>
              <a:rPr lang="ru-RU" sz="2700">
                <a:solidFill>
                  <a:srgbClr val="5867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В Европе выпуск бумажных денег берет свое начало во Флоренции в </a:t>
            </a:r>
            <a:r>
              <a:rPr lang="af-ZA" sz="2700">
                <a:solidFill>
                  <a:srgbClr val="5867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XIV </a:t>
            </a:r>
            <a:r>
              <a:rPr lang="ru-RU" sz="2700">
                <a:solidFill>
                  <a:srgbClr val="5867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В России бумажные деньги были введенны </a:t>
            </a:r>
            <a:r>
              <a:rPr lang="af-ZA" sz="2700">
                <a:solidFill>
                  <a:srgbClr val="5867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XVIII </a:t>
            </a:r>
            <a:r>
              <a:rPr lang="ru-RU" sz="2700">
                <a:solidFill>
                  <a:srgbClr val="5867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в., при Екатерине </a:t>
            </a:r>
            <a:r>
              <a:rPr lang="af-ZA" sz="2700">
                <a:solidFill>
                  <a:srgbClr val="5867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</a:t>
            </a:r>
            <a:endParaRPr lang="ru-RU" sz="27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9">
            <a:extLst>
              <a:ext uri="{FF2B5EF4-FFF2-40B4-BE49-F238E27FC236}">
                <a16:creationId xmlns:a16="http://schemas.microsoft.com/office/drawing/2014/main" id="{1FC8FFA9-9351-B543-B506-6AD9A042C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5071" y="116632"/>
            <a:ext cx="11857997" cy="6696744"/>
          </a:xfrm>
          <a:prstGeom prst="rect">
            <a:avLst/>
          </a:prstGeom>
        </p:spPr>
      </p:pic>
      <p:sp>
        <p:nvSpPr>
          <p:cNvPr id="12" name="Объект 2">
            <a:extLst>
              <a:ext uri="{FF2B5EF4-FFF2-40B4-BE49-F238E27FC236}">
                <a16:creationId xmlns:a16="http://schemas.microsoft.com/office/drawing/2014/main" id="{B1D0DA6F-92FD-8C4D-9F12-3942320BB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404664"/>
            <a:ext cx="8517281" cy="469569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возникновения денег.</a:t>
            </a:r>
          </a:p>
          <a:p>
            <a:pPr marL="0" indent="442913" algn="just">
              <a:buNone/>
            </a:pPr>
            <a:r>
              <a:rPr lang="ru-RU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К древнейшим видам денег относятся соль, скот, зерно, шкурки пушных зверей, орудия труда, украшения. В дальнейшем роль денег перешла к металлам, сначала в виде слитков, а затем в виде чеканных монет из меди, серебра и золота. Первые бумажные деньги появились в Китае в </a:t>
            </a:r>
            <a:r>
              <a:rPr lang="af-ZA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VIII </a:t>
            </a:r>
            <a:r>
              <a:rPr lang="ru-RU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В Европе выпуск бумажных денег берет свое начало во Флоренции в </a:t>
            </a:r>
            <a:r>
              <a:rPr lang="af-ZA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XIV </a:t>
            </a:r>
            <a:r>
              <a:rPr lang="ru-RU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В России бумажные деньги были введены </a:t>
            </a:r>
            <a:r>
              <a:rPr lang="af-ZA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XVIII </a:t>
            </a:r>
            <a:r>
              <a:rPr lang="ru-RU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в., при Екатерине </a:t>
            </a:r>
            <a:r>
              <a:rPr lang="af-ZA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</a:t>
            </a:r>
            <a:endParaRPr lang="ru-RU" sz="27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7689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денег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полноценные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неполноценные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разменные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монеты </a:t>
            </a:r>
            <a:endParaRPr lang="ru-RU" sz="2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бумажные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деньги </a:t>
            </a:r>
            <a:endParaRPr lang="ru-RU" sz="2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кредитные</a:t>
            </a:r>
            <a:endParaRPr lang="ru-RU" sz="2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электронные</a:t>
            </a:r>
            <a:endParaRPr lang="ru-RU" sz="22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Picture 2" descr="http://2.bp.blogspot.com/-VvWBnCPCqbk/TWupN8IFnyI/AAAAAAAAAJw/TkFTxUhNpJs/s1600/Croesus%252BStater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35345" y="3185252"/>
            <a:ext cx="3065663" cy="2314575"/>
          </a:xfrm>
          <a:prstGeom prst="ellipse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537295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Свойства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денег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Узнаваемость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Долговечность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Портативность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Однородность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Делимость</a:t>
            </a:r>
          </a:p>
        </p:txBody>
      </p:sp>
      <p:pic>
        <p:nvPicPr>
          <p:cNvPr id="4" name="Рисунок 3" descr="13451987-3d------noe----n-------n-n----n-----n-n------n-n--n-nf-----n-nf---3d-----n------------n------n-n----.jpg"/>
          <p:cNvPicPr>
            <a:picLocks noChangeAspect="1"/>
          </p:cNvPicPr>
          <p:nvPr/>
        </p:nvPicPr>
        <p:blipFill>
          <a:blip r:embed="rId2" cstate="print"/>
          <a:srcRect l="6250" t="7408" r="5000" b="8877"/>
          <a:stretch>
            <a:fillRect/>
          </a:stretch>
        </p:blipFill>
        <p:spPr>
          <a:xfrm flipH="1">
            <a:off x="3397348" y="2766939"/>
            <a:ext cx="4505178" cy="301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071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1CA8A5-7E2D-D347-9A84-E7FD44DEB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764704"/>
            <a:ext cx="7034014" cy="936104"/>
          </a:xfrm>
        </p:spPr>
        <p:txBody>
          <a:bodyPr anchor="ctr">
            <a:normAutofit fontScale="90000"/>
          </a:bodyPr>
          <a:lstStyle/>
          <a:p>
            <a:pPr algn="just"/>
            <a:r>
              <a:rPr lang="ru-RU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Деньги - это всеобщий эквивалент в товарном обмене.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CEBA87-8B93-2146-8444-1555947BA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2585204"/>
            <a:ext cx="8115300" cy="30180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7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 денег: </a:t>
            </a:r>
            <a:endParaRPr lang="ru-RU" sz="27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Средство обращения (Т-Д-Т)</a:t>
            </a:r>
          </a:p>
          <a:p>
            <a:r>
              <a:rPr lang="ru-RU" sz="2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Мера стоимости</a:t>
            </a:r>
          </a:p>
          <a:p>
            <a:r>
              <a:rPr lang="ru-RU" sz="2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Средство накопления </a:t>
            </a:r>
          </a:p>
          <a:p>
            <a:r>
              <a:rPr lang="ru-RU" sz="2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Средство платежа.</a:t>
            </a:r>
          </a:p>
          <a:p>
            <a:r>
              <a:rPr lang="ru-RU" sz="2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Мировые деньги</a:t>
            </a:r>
          </a:p>
        </p:txBody>
      </p:sp>
      <p:pic>
        <p:nvPicPr>
          <p:cNvPr id="4" name="Picture 8" descr="http://kupiprodai.com.ua/s_images/14399735263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37295" y="3600450"/>
            <a:ext cx="3893234" cy="21988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819527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50BCC07-8E2A-E14B-9C9B-F5AD4DAEC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332656"/>
            <a:ext cx="8312795" cy="5203571"/>
          </a:xfrm>
        </p:spPr>
        <p:txBody>
          <a:bodyPr>
            <a:normAutofit/>
          </a:bodyPr>
          <a:lstStyle/>
          <a:p>
            <a:pPr marL="0" indent="442913">
              <a:buNone/>
            </a:pP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Банк </a:t>
            </a:r>
            <a:r>
              <a:rPr lang="ru-RU" sz="2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финансовое учреждение, организующее эффективное использование, временно свободных денежных средств.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E91F8FC3-8B07-F64C-B344-5348BF708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324590"/>
            <a:ext cx="6596782" cy="323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390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60BC779-0590-9B47-A668-5F84A8D20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332656"/>
            <a:ext cx="8397292" cy="5328592"/>
          </a:xfrm>
        </p:spPr>
        <p:txBody>
          <a:bodyPr>
            <a:noAutofit/>
          </a:bodyPr>
          <a:lstStyle/>
          <a:p>
            <a:pPr algn="ctr" fontAlgn="base">
              <a:buNone/>
            </a:pP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 банка</a:t>
            </a:r>
            <a:endParaRPr lang="ru-RU" sz="27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25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 и хранение депозитов (денег или ценных бумаг, вносимых в банк) вкладчиков;</a:t>
            </a:r>
          </a:p>
          <a:p>
            <a:pPr fontAlgn="base"/>
            <a:r>
              <a:rPr lang="ru-RU" sz="25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выдача средств со счетов и выполнение расчетов между клиентами;</a:t>
            </a:r>
          </a:p>
          <a:p>
            <a:pPr fontAlgn="base"/>
            <a:r>
              <a:rPr lang="ru-RU" sz="25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собранных денежных средств путем выдачи ссуд или предоставления кредитов;</a:t>
            </a:r>
          </a:p>
          <a:p>
            <a:pPr fontAlgn="base"/>
            <a:r>
              <a:rPr lang="ru-RU" sz="25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покупка и продажа ценных бумаг, валюты;</a:t>
            </a:r>
          </a:p>
          <a:p>
            <a:pPr fontAlgn="base"/>
            <a:r>
              <a:rPr lang="ru-RU" sz="25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регулирование денежного обращения в стране, включая выпуск (эмиссию) новых денег (функция только Центрального банка).</a:t>
            </a:r>
          </a:p>
        </p:txBody>
      </p:sp>
    </p:spTree>
    <p:extLst>
      <p:ext uri="{BB962C8B-B14F-4D97-AF65-F5344CB8AC3E}">
        <p14:creationId xmlns:p14="http://schemas.microsoft.com/office/powerpoint/2010/main" val="3260718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228" y="3225356"/>
            <a:ext cx="6840760" cy="34599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676814" y="44624"/>
            <a:ext cx="807945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7200" b="1" dirty="0" smtClean="0">
                <a:ln w="28575"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ВАЛОВЫЙ</a:t>
            </a:r>
          </a:p>
          <a:p>
            <a:pPr algn="ctr"/>
            <a:r>
              <a:rPr lang="ru-RU" sz="7200" b="1" dirty="0" smtClean="0">
                <a:ln w="28575"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ВНУТРЕННИЙ</a:t>
            </a:r>
          </a:p>
          <a:p>
            <a:pPr algn="ctr"/>
            <a:r>
              <a:rPr lang="ru-RU" sz="7200" b="1" dirty="0" smtClean="0">
                <a:ln w="28575"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ПРОДУКТ (ВВП)</a:t>
            </a:r>
            <a:endParaRPr lang="ru-RU" sz="7200" b="1" dirty="0">
              <a:ln w="28575"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67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96811-1FF3-564D-8140-FC8756E0F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478" y="332657"/>
            <a:ext cx="7290580" cy="864095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Банковская система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56169A-A931-6541-B9DB-6E2D2E12F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556792"/>
            <a:ext cx="8408242" cy="444395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уровень:</a:t>
            </a:r>
          </a:p>
          <a:p>
            <a:pPr fontAlgn="base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Центральный государственный банк – проводит государственную политику в области эмиссии, кредита, денежного обращения.</a:t>
            </a:r>
          </a:p>
          <a:p>
            <a:pPr fontAlgn="base">
              <a:buNone/>
            </a:pP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уровень:</a:t>
            </a:r>
          </a:p>
          <a:p>
            <a:pPr fontAlgn="base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Коммерческие банки </a:t>
            </a:r>
          </a:p>
          <a:p>
            <a:pPr fontAlgn="base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Ипотечные</a:t>
            </a:r>
          </a:p>
          <a:p>
            <a:pPr fontAlgn="base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Сберегательные</a:t>
            </a:r>
          </a:p>
          <a:p>
            <a:pPr fontAlgn="base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Инвестиционные </a:t>
            </a:r>
          </a:p>
          <a:p>
            <a:pPr fontAlgn="base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Финансовые организации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72506081-5591-154C-BBE6-88BF05F8C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596" y="3361737"/>
            <a:ext cx="2585144" cy="222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1807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5" y="260649"/>
            <a:ext cx="8234115" cy="576064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Функции Центрального эмиссионного банка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1052736"/>
            <a:ext cx="7097216" cy="5421216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эмиссионным центром страны.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Регулирует экономику по средствам проведения кредитно-денежной политики.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банкиром правительства.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Контролирует работу банков, через установления учетной ставки и банковского резерва.</a:t>
            </a:r>
          </a:p>
          <a:p>
            <a:pPr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29966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DDA081-AF19-8745-BB66-CA47724E8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Банковские операции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7BC103-E486-114F-964F-4D65E8957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219" y="2176098"/>
            <a:ext cx="8651630" cy="3270737"/>
          </a:xfrm>
        </p:spPr>
        <p:txBody>
          <a:bodyPr/>
          <a:lstStyle/>
          <a:p>
            <a:pPr marL="0" indent="0" fontAlgn="base">
              <a:buNone/>
            </a:pP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Банковские операции</a:t>
            </a:r>
            <a:r>
              <a:rPr lang="ru-RU" sz="2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fontAlgn="base"/>
            <a:r>
              <a:rPr lang="ru-RU" sz="2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Активные операции – связаны с эффективным и прибыльным размещением, имеющихся в банке ресурсов; </a:t>
            </a:r>
          </a:p>
          <a:p>
            <a:pPr fontAlgn="base"/>
            <a:r>
              <a:rPr lang="ru-RU" sz="2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Пассивные операции – связаны с мобилизацией денежных доходов и сбережений и их </a:t>
            </a:r>
            <a:r>
              <a:rPr lang="ru-RU" sz="27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аккумуляцией.</a:t>
            </a:r>
            <a:endParaRPr lang="ru-RU" sz="27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base">
              <a:buNone/>
            </a:pPr>
            <a:endParaRPr lang="ru-RU" sz="2700" dirty="0"/>
          </a:p>
        </p:txBody>
      </p:sp>
    </p:spTree>
    <p:extLst>
      <p:ext uri="{BB962C8B-B14F-4D97-AF65-F5344CB8AC3E}">
        <p14:creationId xmlns:p14="http://schemas.microsoft.com/office/powerpoint/2010/main" val="7654324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9"/>
            <a:ext cx="8234114" cy="504056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Пассивные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операции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980728"/>
            <a:ext cx="7529264" cy="5493224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Депозитные операции.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кредитов.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Хранение средств на счетах.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собственного капитала за счет прибыли.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доходов от размещения ценных бумаг (акции, облигации).</a:t>
            </a:r>
          </a:p>
        </p:txBody>
      </p:sp>
    </p:spTree>
    <p:extLst>
      <p:ext uri="{BB962C8B-B14F-4D97-AF65-F5344CB8AC3E}">
        <p14:creationId xmlns:p14="http://schemas.microsoft.com/office/powerpoint/2010/main" val="16730967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7529264" cy="688823"/>
          </a:xfrm>
        </p:spPr>
        <p:txBody>
          <a:bodyPr/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Активные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операции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96752"/>
            <a:ext cx="7457256" cy="5277200"/>
          </a:xfrm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Кредитование – выдача ссуды на условиях платности, срочности, возвратности.</a:t>
            </a:r>
          </a:p>
          <a:p>
            <a:pPr marL="342900" indent="-342900">
              <a:buAutoNum type="arabicPeriod"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Банковские инвестиции – приобретение акций и облигаций.</a:t>
            </a:r>
          </a:p>
          <a:p>
            <a:pPr marL="342900" indent="-342900">
              <a:buAutoNum type="arabicPeriod"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Факторинг – вид кредитования с отсрочкой платежа.</a:t>
            </a:r>
          </a:p>
          <a:p>
            <a:pPr marL="342900" indent="-342900">
              <a:buAutoNum type="arabicPeriod"/>
            </a:pP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Расчетно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– кассовые операции.</a:t>
            </a:r>
          </a:p>
          <a:p>
            <a:pPr marL="342900" indent="-342900">
              <a:buAutoNum type="arabicPeriod"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Продажа валюты и другие.</a:t>
            </a:r>
          </a:p>
          <a:p>
            <a:pPr marL="342900" indent="-342900">
              <a:buAutoNum type="arabicPeriod"/>
            </a:pP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2" descr="C:\Users\РИМ\Desktop\ЭКОНОМИКА 2011\9. ЭКОНОМИКА\деньги\Рисунок12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91907" y="4170192"/>
            <a:ext cx="3270739" cy="1667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10808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332656"/>
            <a:ext cx="8136904" cy="6141296"/>
          </a:xfrm>
        </p:spPr>
        <p:txBody>
          <a:bodyPr>
            <a:normAutofit/>
          </a:bodyPr>
          <a:lstStyle/>
          <a:p>
            <a:pPr marL="0" indent="442913" algn="just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Собственник капитала получает доход в виде процента. </a:t>
            </a:r>
          </a:p>
          <a:p>
            <a:pPr marL="0" indent="442913" algn="just">
              <a:buNone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Процентный доход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– доход на вложенный капитал.</a:t>
            </a:r>
          </a:p>
          <a:p>
            <a:pPr marL="0" indent="442913" algn="just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Размер процентного дохода определяется ставкой процента, те ценой которую банк должен заплатить кредитору за пользование деньгами в течение какого-то периода. При анализе процента необходимо различать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номинальную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и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реальную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ставку процента. </a:t>
            </a:r>
          </a:p>
          <a:p>
            <a:pPr marL="0" indent="442913" algn="just">
              <a:buNone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Номинальная ставка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– текущая рыночная ставка процента без учета инфляции.</a:t>
            </a:r>
          </a:p>
          <a:p>
            <a:pPr marL="0" indent="442913" algn="just">
              <a:buNone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Реальная ставка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– номинальная ставка скорректированная с учетом ожидаемых темпов инфляции.</a:t>
            </a:r>
          </a:p>
          <a:p>
            <a:pPr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88995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1" y="260350"/>
            <a:ext cx="8158361" cy="208853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5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ИНФЛЯЦИЯ</a:t>
            </a:r>
            <a:r>
              <a:rPr lang="ru-RU" sz="6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6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(ВИДЫ, ПРИЧИНЫ И ПОСЛЕДСТВИЯ)</a:t>
            </a:r>
            <a:endParaRPr lang="ru-RU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9938" name="Picture 2" descr="http://www.syl.ru/misc/i/ai/145516/4372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1760" y="2780928"/>
            <a:ext cx="5410200" cy="3776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97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1"/>
          <p:cNvSpPr txBox="1">
            <a:spLocks noChangeArrowheads="1"/>
          </p:cNvSpPr>
          <p:nvPr/>
        </p:nvSpPr>
        <p:spPr bwMode="auto">
          <a:xfrm>
            <a:off x="1476375" y="1125538"/>
            <a:ext cx="7199313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2000" b="1" i="1">
                <a:solidFill>
                  <a:srgbClr val="002060"/>
                </a:solidFill>
              </a:rPr>
              <a:t>Можно ли для повышения пенсий и зарплат напечатать много денег?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052736"/>
            <a:ext cx="864096" cy="8640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2" descr="http://vsp7.kmk.net.tr/resimler/sayfaresmi/16_2012113012101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3048000"/>
            <a:ext cx="5715000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8509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ИНФЛЯЦИЯ</a:t>
            </a:r>
            <a:r>
              <a:rPr 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inflation)</a:t>
            </a:r>
            <a:endParaRPr lang="ru-RU" b="1" i="1" dirty="0"/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250825" y="981075"/>
            <a:ext cx="8713788" cy="1016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2000" b="1"/>
              <a:t>долговременное и устойчивое повышение общего уровня цен на товары и услуги (за одну и ту же сумму денег по прошествии некоторого времени можно будет купить меньше товаров и услуг, чем прежде).</a:t>
            </a:r>
            <a:endParaRPr lang="ru-RU" altLang="ru-RU" sz="200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50825" y="2133600"/>
            <a:ext cx="5329238" cy="20161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ВИДЫ ИНФЛЯЦИИ:</a:t>
            </a:r>
          </a:p>
          <a:p>
            <a:pPr marL="361950" indent="-3619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b="1" dirty="0">
                <a:solidFill>
                  <a:schemeClr val="tx1"/>
                </a:solidFill>
              </a:rPr>
              <a:t>умеренная (ползучая) – 10% в год</a:t>
            </a:r>
          </a:p>
          <a:p>
            <a:pPr marL="361950" indent="-3619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b="1" dirty="0">
                <a:solidFill>
                  <a:schemeClr val="tx1"/>
                </a:solidFill>
              </a:rPr>
              <a:t>галопирующая – 100-150% в год</a:t>
            </a:r>
          </a:p>
          <a:p>
            <a:pPr marL="361950" indent="-3619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b="1" dirty="0">
                <a:solidFill>
                  <a:schemeClr val="tx1"/>
                </a:solidFill>
              </a:rPr>
              <a:t>высокая – свыше 100-150% в год</a:t>
            </a:r>
          </a:p>
          <a:p>
            <a:pPr marL="361950" indent="-3619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b="1" dirty="0">
                <a:solidFill>
                  <a:schemeClr val="tx1"/>
                </a:solidFill>
              </a:rPr>
              <a:t>гиперинфляция – свыше 1000% в год</a:t>
            </a:r>
            <a:endParaRPr lang="ru-RU" sz="2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07950" y="4292600"/>
            <a:ext cx="3168650" cy="24018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1950" indent="-3619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ОТКРЫТАЯ</a:t>
            </a:r>
            <a:r>
              <a:rPr lang="ru-RU" sz="2000" b="1" dirty="0">
                <a:solidFill>
                  <a:srgbClr val="800000"/>
                </a:solidFill>
                <a:latin typeface="+mn-lt"/>
                <a:cs typeface="+mn-cs"/>
              </a:rPr>
              <a:t> </a:t>
            </a:r>
            <a:r>
              <a:rPr lang="ru-RU" sz="2000" b="1" dirty="0">
                <a:solidFill>
                  <a:srgbClr val="800000"/>
                </a:solidFill>
                <a:latin typeface="+mn-lt"/>
                <a:cs typeface="+mn-cs"/>
              </a:rPr>
              <a:t> - </a:t>
            </a:r>
            <a:endParaRPr lang="ru-RU" sz="2000" b="1" dirty="0">
              <a:solidFill>
                <a:srgbClr val="800000"/>
              </a:solidFill>
              <a:latin typeface="+mn-lt"/>
              <a:cs typeface="+mn-cs"/>
            </a:endParaRPr>
          </a:p>
          <a:p>
            <a:pPr marL="361950" indent="-361950" fontAlgn="auto">
              <a:spcBef>
                <a:spcPts val="0"/>
              </a:spcBef>
              <a:spcAft>
                <a:spcPts val="1200"/>
              </a:spcAft>
              <a:defRPr/>
            </a:pPr>
            <a:r>
              <a:rPr lang="ru-RU" sz="2000" b="1" dirty="0">
                <a:latin typeface="+mn-lt"/>
                <a:cs typeface="+mn-cs"/>
              </a:rPr>
              <a:t>       никем </a:t>
            </a:r>
            <a:r>
              <a:rPr lang="ru-RU" sz="2000" b="1" dirty="0">
                <a:latin typeface="+mn-lt"/>
                <a:cs typeface="+mn-cs"/>
              </a:rPr>
              <a:t>не </a:t>
            </a:r>
            <a:r>
              <a:rPr lang="ru-RU" sz="2000" b="1" dirty="0">
                <a:latin typeface="+mn-lt"/>
                <a:cs typeface="+mn-cs"/>
              </a:rPr>
              <a:t>сдерживаемая</a:t>
            </a:r>
            <a:endParaRPr lang="ru-RU" sz="2000" b="1" dirty="0">
              <a:latin typeface="+mn-lt"/>
              <a:cs typeface="+mn-cs"/>
            </a:endParaRPr>
          </a:p>
          <a:p>
            <a:pPr marL="361950" indent="-3619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ПОДАВЛЕННАЯ  </a:t>
            </a:r>
            <a:r>
              <a:rPr lang="ru-RU" sz="2000" b="1" dirty="0">
                <a:latin typeface="+mn-lt"/>
                <a:cs typeface="+mn-cs"/>
              </a:rPr>
              <a:t>государство искусственно контролирует цены</a:t>
            </a:r>
            <a:endParaRPr lang="ru-RU" sz="2000" dirty="0">
              <a:latin typeface="Arial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29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9216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ПРИЧИНЫ ИНФЛЯЦИИ</a:t>
            </a:r>
            <a:endParaRPr lang="ru-RU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http://www.bestreferat.ru/images/paper/87/76/548768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3860800"/>
            <a:ext cx="3316287" cy="2447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900113" y="6308725"/>
            <a:ext cx="28797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объем производства (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Y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)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752475" y="4864100"/>
            <a:ext cx="2376488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уровень цен (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)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23850" y="1125538"/>
            <a:ext cx="3887788" cy="790575"/>
          </a:xfrm>
          <a:prstGeom prst="roundRect">
            <a:avLst/>
          </a:prstGeom>
          <a:solidFill>
            <a:srgbClr val="002060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ИНФЛЯЦИЯ СПРОСА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3779838" y="836613"/>
            <a:ext cx="0" cy="720725"/>
          </a:xfrm>
          <a:prstGeom prst="straightConnector1">
            <a:avLst/>
          </a:prstGeom>
          <a:ln w="889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250825" y="1916113"/>
            <a:ext cx="4392613" cy="1755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1950" indent="-3619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b="1" dirty="0">
                <a:latin typeface="+mn-lt"/>
                <a:cs typeface="+mn-cs"/>
              </a:rPr>
              <a:t>увеличение совокупного </a:t>
            </a:r>
            <a: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спроса</a:t>
            </a:r>
            <a:r>
              <a:rPr lang="ru-RU" b="1" dirty="0">
                <a:latin typeface="+mn-lt"/>
                <a:cs typeface="+mn-cs"/>
              </a:rPr>
              <a:t>, который </a:t>
            </a:r>
            <a: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превышает предложение</a:t>
            </a:r>
            <a:r>
              <a:rPr lang="ru-RU" b="1" dirty="0">
                <a:latin typeface="+mn-lt"/>
                <a:cs typeface="+mn-cs"/>
              </a:rPr>
              <a:t>, что ведет к росту цен</a:t>
            </a:r>
          </a:p>
          <a:p>
            <a:pPr marL="361950" indent="-3619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b="1" dirty="0">
                <a:latin typeface="+mn-lt"/>
                <a:cs typeface="+mn-cs"/>
              </a:rPr>
              <a:t>доходы населения, предприятий  растут быстрее реального объема товаров и услуг</a:t>
            </a:r>
            <a:endParaRPr lang="ru-RU" dirty="0">
              <a:latin typeface="+mn-lt"/>
              <a:cs typeface="+mn-cs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076825" y="1125538"/>
            <a:ext cx="3887788" cy="790575"/>
          </a:xfrm>
          <a:prstGeom prst="roundRect">
            <a:avLst/>
          </a:prstGeom>
          <a:solidFill>
            <a:srgbClr val="002060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ИНФЛЯЦИЯ ИЗДЕРЖЕК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5364163" y="836613"/>
            <a:ext cx="0" cy="720725"/>
          </a:xfrm>
          <a:prstGeom prst="straightConnector1">
            <a:avLst/>
          </a:prstGeom>
          <a:ln w="889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http://www.bestreferat.ru/images/paper/88/76/5487688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063" y="3860800"/>
            <a:ext cx="3133725" cy="2447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5003800" y="1989138"/>
            <a:ext cx="3889375" cy="20304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1950" indent="-3619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b="1" dirty="0">
                <a:latin typeface="+mn-lt"/>
                <a:cs typeface="+mn-cs"/>
              </a:rPr>
              <a:t>падение совокупного производства или </a:t>
            </a:r>
            <a: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рост издержек производства </a:t>
            </a:r>
            <a:r>
              <a:rPr lang="ru-RU" b="1" dirty="0">
                <a:latin typeface="+mn-lt"/>
                <a:cs typeface="+mn-cs"/>
              </a:rPr>
              <a:t>из-за изменения величины налогов на производителя, увеличение заработной платы и пр.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4001294" y="4936331"/>
            <a:ext cx="23749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уровень цен (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)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24525" y="6308725"/>
            <a:ext cx="28797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объем производства (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Y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)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121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bestreferat.ru/images/paper/87/76/548768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3429000"/>
            <a:ext cx="3706812" cy="2736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23" name="Прямоугольник 4"/>
          <p:cNvSpPr>
            <a:spLocks noChangeArrowheads="1"/>
          </p:cNvSpPr>
          <p:nvPr/>
        </p:nvSpPr>
        <p:spPr bwMode="auto">
          <a:xfrm>
            <a:off x="539750" y="2133600"/>
            <a:ext cx="8135938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2000" b="1"/>
              <a:t>Общей причиной повышения цен является увеличение совокупного спроса. Кривая совокупного спроса AD смещается вправо - вверх. Равновесный уровень цен увеличивается с Р</a:t>
            </a:r>
            <a:r>
              <a:rPr lang="ru-RU" altLang="ru-RU" sz="2000" b="1" baseline="-25000"/>
              <a:t>1</a:t>
            </a:r>
            <a:r>
              <a:rPr lang="ru-RU" altLang="ru-RU" sz="2000" b="1"/>
              <a:t> до Р</a:t>
            </a:r>
            <a:r>
              <a:rPr lang="ru-RU" altLang="ru-RU" sz="2000" b="1" baseline="-25000"/>
              <a:t>2.</a:t>
            </a:r>
            <a:r>
              <a:rPr lang="ru-RU" altLang="ru-RU" sz="2000" b="1"/>
              <a:t> </a:t>
            </a:r>
          </a:p>
        </p:txBody>
      </p:sp>
      <p:sp>
        <p:nvSpPr>
          <p:cNvPr id="5124" name="Прямоугольник 5"/>
          <p:cNvSpPr>
            <a:spLocks noChangeArrowheads="1"/>
          </p:cNvSpPr>
          <p:nvPr/>
        </p:nvSpPr>
        <p:spPr bwMode="auto">
          <a:xfrm>
            <a:off x="4427538" y="3317875"/>
            <a:ext cx="4608512" cy="32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600" b="1" i="1">
                <a:solidFill>
                  <a:srgbClr val="002060"/>
                </a:solidFill>
              </a:rPr>
              <a:t>Левая часть этого уравнения определяет совокупный спрос (AD), правая дает стоимостную оценку совокупного предложения (AS). Экономика функционирует таким образом, что AD всегда выравнивается с AS. </a:t>
            </a:r>
            <a:endParaRPr lang="en-US" altLang="ru-RU" sz="1600" b="1" i="1">
              <a:solidFill>
                <a:srgbClr val="002060"/>
              </a:solidFill>
            </a:endParaRPr>
          </a:p>
          <a:p>
            <a:r>
              <a:rPr lang="ru-RU" altLang="ru-RU" sz="1600" b="1" i="1">
                <a:solidFill>
                  <a:srgbClr val="002060"/>
                </a:solidFill>
              </a:rPr>
              <a:t>Учитывайте, что увеличение AS может обеспечиваться как за счет повышения</a:t>
            </a:r>
            <a:r>
              <a:rPr lang="en-US" altLang="ru-RU" sz="1600" b="1" i="1">
                <a:solidFill>
                  <a:srgbClr val="002060"/>
                </a:solidFill>
              </a:rPr>
              <a:t> </a:t>
            </a:r>
            <a:r>
              <a:rPr lang="ru-RU" altLang="ru-RU" sz="1600" b="1" i="1">
                <a:solidFill>
                  <a:srgbClr val="002060"/>
                </a:solidFill>
              </a:rPr>
              <a:t>объемов производства (</a:t>
            </a:r>
            <a:r>
              <a:rPr lang="en-US" altLang="ru-RU" sz="1600" b="1" i="1">
                <a:solidFill>
                  <a:srgbClr val="002060"/>
                </a:solidFill>
              </a:rPr>
              <a:t>Y</a:t>
            </a:r>
            <a:r>
              <a:rPr lang="ru-RU" altLang="ru-RU" sz="1600" b="1" i="1">
                <a:solidFill>
                  <a:srgbClr val="002060"/>
                </a:solidFill>
              </a:rPr>
              <a:t>), так и из-за роста общего уровня цен (P).</a:t>
            </a:r>
          </a:p>
          <a:p>
            <a:r>
              <a:rPr lang="ru-RU" altLang="ru-RU" sz="1600" b="1" i="1">
                <a:solidFill>
                  <a:srgbClr val="002060"/>
                </a:solidFill>
              </a:rPr>
              <a:t>Развитие составляющей </a:t>
            </a:r>
            <a:r>
              <a:rPr lang="en-US" altLang="ru-RU" sz="1600" b="1" i="1">
                <a:solidFill>
                  <a:srgbClr val="002060"/>
                </a:solidFill>
              </a:rPr>
              <a:t>Y</a:t>
            </a:r>
            <a:r>
              <a:rPr lang="ru-RU" altLang="ru-RU" sz="1600" b="1" i="1">
                <a:solidFill>
                  <a:srgbClr val="002060"/>
                </a:solidFill>
              </a:rPr>
              <a:t> относительно замедленно, поэтому рост  предложения денег компенсируется подъемом уровня цен (P), что и вызывает инфляцию спроса.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2988" y="6308725"/>
            <a:ext cx="2881312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объем производства (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Y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)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1004093" y="4612481"/>
            <a:ext cx="273685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уровень цен (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)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9216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ИНФЛЯЦИЯ СПРОСА</a:t>
            </a:r>
            <a:endParaRPr lang="ru-RU" sz="40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0825" y="908050"/>
            <a:ext cx="8281988" cy="12017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1950" indent="-3619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b="1" dirty="0">
                <a:latin typeface="+mn-lt"/>
                <a:cs typeface="+mn-cs"/>
              </a:rPr>
              <a:t>увеличение совокупного </a:t>
            </a:r>
            <a: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спроса</a:t>
            </a:r>
            <a:r>
              <a:rPr lang="ru-RU" b="1" dirty="0">
                <a:latin typeface="+mn-lt"/>
                <a:cs typeface="+mn-cs"/>
              </a:rPr>
              <a:t>, который </a:t>
            </a:r>
            <a: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превышает предложение</a:t>
            </a:r>
            <a:r>
              <a:rPr lang="ru-RU" b="1" dirty="0">
                <a:latin typeface="+mn-lt"/>
                <a:cs typeface="+mn-cs"/>
              </a:rPr>
              <a:t>, что ведет к </a:t>
            </a:r>
            <a: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росту цен</a:t>
            </a:r>
          </a:p>
          <a:p>
            <a:pPr marL="361950" indent="-3619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b="1" dirty="0">
                <a:latin typeface="+mn-lt"/>
                <a:cs typeface="+mn-cs"/>
              </a:rPr>
              <a:t>доходы населения, предприятий  растут быстрее реального объема товаров и услуг</a:t>
            </a:r>
            <a:endParaRPr lang="ru-RU" dirty="0">
              <a:latin typeface="+mn-lt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 rot="19150564">
            <a:off x="1122363" y="4464050"/>
            <a:ext cx="330517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совокупное предложение (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AS)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107950" y="5805488"/>
            <a:ext cx="2087563" cy="576262"/>
          </a:xfrm>
          <a:prstGeom prst="wedgeRoundRectCallout">
            <a:avLst>
              <a:gd name="adj1" fmla="val 88182"/>
              <a:gd name="adj2" fmla="val -147490"/>
              <a:gd name="adj3" fmla="val 16667"/>
            </a:avLst>
          </a:prstGeom>
          <a:solidFill>
            <a:srgbClr val="002060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совокупный спрос (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AD)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flipV="1">
            <a:off x="1116013" y="4437063"/>
            <a:ext cx="0" cy="287337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3059113" y="5229225"/>
            <a:ext cx="504825" cy="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586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332656"/>
            <a:ext cx="8136905" cy="1569660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u="sng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ВВП</a:t>
            </a:r>
            <a:r>
              <a:rPr lang="ru-RU" sz="32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lang="ru-RU" sz="3200" dirty="0" smtClean="0">
                <a:latin typeface="Bookman Old Style" panose="02050604050505020204" pitchFamily="18" charset="0"/>
              </a:rPr>
              <a:t>– </a:t>
            </a:r>
            <a:r>
              <a:rPr lang="ru-RU" sz="3200" i="1" dirty="0" smtClean="0">
                <a:latin typeface="Bookman Old Style" panose="02050604050505020204" pitchFamily="18" charset="0"/>
              </a:rPr>
              <a:t>это рыночная стоимость всех конечных товаров и услуг, произведенных в стране за год.</a:t>
            </a:r>
            <a:endParaRPr lang="ru-RU" sz="3200" i="1" dirty="0"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3188"/>
            <a:ext cx="3487576" cy="23366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456646"/>
            <a:ext cx="3487577" cy="24013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74002" y="2133188"/>
            <a:ext cx="3048595" cy="15850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70445" y="3718211"/>
            <a:ext cx="3052152" cy="15998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70445" y="5318082"/>
            <a:ext cx="3052152" cy="15399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r="62013"/>
          <a:stretch/>
        </p:blipFill>
        <p:spPr>
          <a:xfrm>
            <a:off x="6522597" y="2133189"/>
            <a:ext cx="2621403" cy="47136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686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79216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ИНФЛЯЦИЯ ИЗДЕРЖЕК</a:t>
            </a:r>
            <a:endParaRPr lang="ru-RU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www.bestreferat.ru/images/paper/88/76/5487688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3644900"/>
            <a:ext cx="3502025" cy="2736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148" name="Прямоугольник 4"/>
          <p:cNvSpPr>
            <a:spLocks noChangeArrowheads="1"/>
          </p:cNvSpPr>
          <p:nvPr/>
        </p:nvSpPr>
        <p:spPr bwMode="auto">
          <a:xfrm>
            <a:off x="611188" y="1989138"/>
            <a:ext cx="7993062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2000" b="1"/>
              <a:t>Общей причиной повышения цен является падение совокупного производства с </a:t>
            </a:r>
            <a:r>
              <a:rPr lang="en-US" altLang="ru-RU" sz="2000" b="1"/>
              <a:t>Y</a:t>
            </a:r>
            <a:r>
              <a:rPr lang="ru-RU" altLang="ru-RU" sz="2000" b="1" baseline="-25000"/>
              <a:t>2 </a:t>
            </a:r>
            <a:r>
              <a:rPr lang="ru-RU" altLang="ru-RU" sz="2000" b="1"/>
              <a:t>до </a:t>
            </a:r>
            <a:r>
              <a:rPr lang="en-US" altLang="ru-RU" sz="2000" b="1"/>
              <a:t>Y</a:t>
            </a:r>
            <a:r>
              <a:rPr lang="ru-RU" altLang="ru-RU" sz="2000" b="1" baseline="-25000"/>
              <a:t>1  </a:t>
            </a:r>
            <a:r>
              <a:rPr lang="ru-RU" altLang="ru-RU" sz="2000" b="1"/>
              <a:t>или рост издержек производства. </a:t>
            </a:r>
          </a:p>
          <a:p>
            <a:pPr algn="ctr"/>
            <a:r>
              <a:rPr lang="ru-RU" altLang="ru-RU" sz="2000" b="1"/>
              <a:t>Кривая совокупного предложения AS смещается влево - вверх. Равновесный уровень цен увеличивается с Р</a:t>
            </a:r>
            <a:r>
              <a:rPr lang="ru-RU" altLang="ru-RU" sz="2000" b="1" baseline="-25000"/>
              <a:t>1 </a:t>
            </a:r>
            <a:r>
              <a:rPr lang="ru-RU" altLang="ru-RU" sz="2000" b="1"/>
              <a:t>до Р</a:t>
            </a:r>
            <a:r>
              <a:rPr lang="ru-RU" altLang="ru-RU" sz="2000" b="1" baseline="-25000"/>
              <a:t>2 .</a:t>
            </a:r>
            <a:endParaRPr lang="ru-RU" altLang="ru-RU" sz="2000" b="1"/>
          </a:p>
        </p:txBody>
      </p:sp>
      <p:sp>
        <p:nvSpPr>
          <p:cNvPr id="6149" name="Прямоугольник 5"/>
          <p:cNvSpPr>
            <a:spLocks noChangeArrowheads="1"/>
          </p:cNvSpPr>
          <p:nvPr/>
        </p:nvSpPr>
        <p:spPr bwMode="auto">
          <a:xfrm>
            <a:off x="4356100" y="3500438"/>
            <a:ext cx="4572000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600" b="1" i="1">
                <a:solidFill>
                  <a:srgbClr val="002060"/>
                </a:solidFill>
              </a:rPr>
              <a:t>Рост зарплаты вызывает рост издержек производства и соответственно рост цен, если происходит одновременное её повышение в основных отраслях хозяйства вне взаимосвязи с ростом производительности труда. </a:t>
            </a:r>
          </a:p>
          <a:p>
            <a:r>
              <a:rPr lang="ru-RU" altLang="ru-RU" sz="1600" b="1" i="1">
                <a:solidFill>
                  <a:srgbClr val="002060"/>
                </a:solidFill>
              </a:rPr>
              <a:t>В реальной жизни рост зарплаты в масштабах государства всегда значительно отстаёт от роста цен и полной компенсации никогда не осуществляется.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-1004093" y="4612481"/>
            <a:ext cx="273685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уровень цен (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)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00113" y="6381750"/>
            <a:ext cx="28797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объем производства (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Y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)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5288" y="1052513"/>
            <a:ext cx="8353425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1950" indent="-3619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b="1" dirty="0">
                <a:latin typeface="+mn-lt"/>
                <a:cs typeface="+mn-cs"/>
              </a:rPr>
              <a:t>падение совокупного производства или </a:t>
            </a:r>
            <a: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рост издержек производства </a:t>
            </a:r>
            <a:r>
              <a:rPr lang="ru-RU" b="1" dirty="0">
                <a:latin typeface="+mn-lt"/>
                <a:cs typeface="+mn-cs"/>
              </a:rPr>
              <a:t>из-за изменения величины налогов на производителя, увеличение заработной платы и пр.</a:t>
            </a: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4211638" y="6165850"/>
            <a:ext cx="3024187" cy="576263"/>
          </a:xfrm>
          <a:prstGeom prst="wedgeRoundRectCallout">
            <a:avLst>
              <a:gd name="adj1" fmla="val -89856"/>
              <a:gd name="adj2" fmla="val -314491"/>
              <a:gd name="adj3" fmla="val 16667"/>
            </a:avLst>
          </a:prstGeom>
          <a:solidFill>
            <a:srgbClr val="002060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Совокупное предложение (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AS)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 flipV="1">
            <a:off x="1042988" y="4724400"/>
            <a:ext cx="0" cy="28892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2843213" y="4149725"/>
            <a:ext cx="0" cy="50323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2268538" y="5589588"/>
            <a:ext cx="287337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50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8313" y="260350"/>
            <a:ext cx="8135937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ПОСЛЕДСТВИЯ ИНФЛЯЦИИ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ДЛЯ ОБЩЕСТВА</a:t>
            </a:r>
            <a:endParaRPr lang="ru-RU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8195" name="Прямоугольник 5"/>
          <p:cNvSpPr>
            <a:spLocks noChangeArrowheads="1"/>
          </p:cNvSpPr>
          <p:nvPr/>
        </p:nvSpPr>
        <p:spPr bwMode="auto">
          <a:xfrm>
            <a:off x="395288" y="1700213"/>
            <a:ext cx="828040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95350" indent="-4381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ru-RU" altLang="ru-RU" sz="2400" b="1"/>
              <a:t>Инфляция оказывает отрицательное влияние на общество в целом:</a:t>
            </a:r>
          </a:p>
          <a:p>
            <a:r>
              <a:rPr lang="ru-RU" altLang="ru-RU" sz="2400" b="1"/>
              <a:t>1. Ухудшается экономическое положение: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altLang="ru-RU" sz="2400" b="1"/>
              <a:t>снижается объем производства;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altLang="ru-RU" sz="2400" b="1"/>
              <a:t>происходит перелив капитала из производства в торговлю;</a:t>
            </a:r>
            <a:endParaRPr lang="en-US" altLang="ru-RU" sz="2400" b="1"/>
          </a:p>
          <a:p>
            <a:pPr lvl="1">
              <a:buFont typeface="Wingdings" panose="05000000000000000000" pitchFamily="2" charset="2"/>
              <a:buChar char="ü"/>
            </a:pPr>
            <a:r>
              <a:rPr lang="ru-RU" altLang="ru-RU" sz="2400" b="1"/>
              <a:t>ослабляется денежная система;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altLang="ru-RU" sz="2400" b="1"/>
              <a:t>расширяется спекуляция в результате резкого изменения цен;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altLang="ru-RU" sz="2400" b="1"/>
              <a:t>ограничивается кредитование операций;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altLang="ru-RU" sz="2400" b="1"/>
              <a:t>обесцениваются финансовые ресурсы предприятия.</a:t>
            </a:r>
          </a:p>
          <a:p>
            <a:pPr>
              <a:spcBef>
                <a:spcPts val="1200"/>
              </a:spcBef>
            </a:pPr>
            <a:r>
              <a:rPr lang="ru-RU" altLang="ru-RU" sz="2400" b="1"/>
              <a:t>2. Возникает социальная напряженность.</a:t>
            </a:r>
          </a:p>
        </p:txBody>
      </p:sp>
    </p:spTree>
    <p:extLst>
      <p:ext uri="{BB962C8B-B14F-4D97-AF65-F5344CB8AC3E}">
        <p14:creationId xmlns:p14="http://schemas.microsoft.com/office/powerpoint/2010/main" val="302635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ВЛИЯНИЕ ИНФЛЯЦИИ НА ПОТРЕБИТЕЛЯ</a:t>
            </a:r>
            <a:endParaRPr lang="ru-RU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23850" y="1412875"/>
            <a:ext cx="3960813" cy="1295400"/>
          </a:xfrm>
          <a:prstGeom prst="roundRect">
            <a:avLst/>
          </a:prstGeom>
          <a:solidFill>
            <a:srgbClr val="002060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ПРОИГРЫВАЮТ 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ИНФЛЯЦИИ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787900" y="1412875"/>
            <a:ext cx="3960813" cy="1295400"/>
          </a:xfrm>
          <a:prstGeom prst="roundRect">
            <a:avLst/>
          </a:prstGeom>
          <a:solidFill>
            <a:srgbClr val="002060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ВЫИГРЫВАЮТ 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ИНФЛЯЦИИ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3708400" y="981075"/>
            <a:ext cx="0" cy="1152525"/>
          </a:xfrm>
          <a:prstGeom prst="straightConnector1">
            <a:avLst/>
          </a:prstGeom>
          <a:ln w="889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5219700" y="981075"/>
            <a:ext cx="0" cy="1152525"/>
          </a:xfrm>
          <a:prstGeom prst="straightConnector1">
            <a:avLst/>
          </a:prstGeom>
          <a:ln w="889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95288" y="2997200"/>
            <a:ext cx="4032250" cy="313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1950" indent="-3619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altLang="ru-RU" sz="2400" b="1"/>
              <a:t>граждане с фиксированным доходом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altLang="ru-RU" sz="2400" b="1"/>
              <a:t>вкладчики банков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altLang="ru-RU" sz="2400" b="1"/>
              <a:t>кредиторы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altLang="ru-RU" sz="2400" b="1"/>
              <a:t>предприниматели (если производство имеет длительный период)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787900" y="2997200"/>
            <a:ext cx="4032250" cy="335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1950" indent="-3619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altLang="ru-RU" sz="2400" b="1"/>
              <a:t>работники и предприятия легко увеличивающие свой доход (торговля)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altLang="ru-RU" sz="2400" b="1"/>
              <a:t>заемщики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altLang="ru-RU" sz="2400" b="1"/>
              <a:t>правительство (если на прибыль установлена прогрессивная ставка налога)</a:t>
            </a:r>
          </a:p>
        </p:txBody>
      </p:sp>
    </p:spTree>
    <p:extLst>
      <p:ext uri="{BB962C8B-B14F-4D97-AF65-F5344CB8AC3E}">
        <p14:creationId xmlns:p14="http://schemas.microsoft.com/office/powerpoint/2010/main" val="289875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6159443" cy="955477"/>
          </a:xfrm>
          <a:prstGeom prst="flowChartDocumen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ВВП не включаются: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052736"/>
            <a:ext cx="7827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Стоимость промежуточных товаров и услуг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i39.beon.ru/55/59/1235955/26/79303126/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10" y="1575956"/>
            <a:ext cx="2843427" cy="195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1435823"/>
            <a:ext cx="2952179" cy="22315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88031" y="1595464"/>
            <a:ext cx="2788732" cy="18579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7664" y="3268134"/>
            <a:ext cx="1289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300 рублей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91237" y="3298059"/>
            <a:ext cx="1289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 рублей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82397" y="3298059"/>
            <a:ext cx="1185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рублей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475656" y="3220534"/>
            <a:ext cx="1532057" cy="49649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285311" y="4479338"/>
            <a:ext cx="85830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войдет в ВВП – стоимость книги, стоимость бумаги из которой сделана книга, стоимость древесины, из которой сделана бумага, или сумма всех товаров?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46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6159443" cy="955477"/>
          </a:xfrm>
          <a:prstGeom prst="flowChartDocumen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ВВП не включаются: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052736"/>
            <a:ext cx="7408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Все то, что производится не для продажи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894" y="1673215"/>
            <a:ext cx="3519805" cy="22088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15" name="Прямая со стрелкой 14"/>
          <p:cNvCxnSpPr/>
          <p:nvPr/>
        </p:nvCxnSpPr>
        <p:spPr>
          <a:xfrm flipH="1">
            <a:off x="2123728" y="3789040"/>
            <a:ext cx="648072" cy="6480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11560" y="4581128"/>
            <a:ext cx="3024335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выращивается для собственного потребления, то не входит в ВВП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6084168" y="3717032"/>
            <a:ext cx="932837" cy="7920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504837" y="4581128"/>
            <a:ext cx="3024335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выращивается для продажи, то входит в ВВП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09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693</TotalTime>
  <Words>3132</Words>
  <Application>Microsoft Office PowerPoint</Application>
  <PresentationFormat>Экран (4:3)</PresentationFormat>
  <Paragraphs>499</Paragraphs>
  <Slides>72</Slides>
  <Notes>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72</vt:i4>
      </vt:variant>
    </vt:vector>
  </HeadingPairs>
  <TitlesOfParts>
    <vt:vector size="85" baseType="lpstr">
      <vt:lpstr>Arial</vt:lpstr>
      <vt:lpstr>Bookman Old Style</vt:lpstr>
      <vt:lpstr>Calibri</vt:lpstr>
      <vt:lpstr>Century</vt:lpstr>
      <vt:lpstr>Century Schoolbook</vt:lpstr>
      <vt:lpstr>Comic Sans MS</vt:lpstr>
      <vt:lpstr>Georgia</vt:lpstr>
      <vt:lpstr>Monotype Sorts</vt:lpstr>
      <vt:lpstr>Times New Roman</vt:lpstr>
      <vt:lpstr>Wingdings</vt:lpstr>
      <vt:lpstr>Wingdings 2</vt:lpstr>
      <vt:lpstr>Эркер</vt:lpstr>
      <vt:lpstr>Clip</vt:lpstr>
      <vt:lpstr>Обществознание Тема 4.3: «ВВП, его структура и динамика. Рынок труда и безработица. </vt:lpstr>
      <vt:lpstr>План темы: </vt:lpstr>
      <vt:lpstr>Макроэкономика рассматривает проблемы, присущие экономике в целом.</vt:lpstr>
      <vt:lpstr>Измерители экономической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Экономический рост и развитие</vt:lpstr>
      <vt:lpstr>Презентация PowerPoint</vt:lpstr>
      <vt:lpstr>Факторы экономического роста</vt:lpstr>
      <vt:lpstr>Типы экономического роста</vt:lpstr>
      <vt:lpstr>Экстенсивный рост</vt:lpstr>
      <vt:lpstr>Интенсивный рост</vt:lpstr>
      <vt:lpstr>Цели экономического роста</vt:lpstr>
      <vt:lpstr>Презентация PowerPoint</vt:lpstr>
      <vt:lpstr>ЭКОНОМИЧЕСКИЙ ЦИКЛ</vt:lpstr>
      <vt:lpstr>Экономический цикл графически может быть представлен :</vt:lpstr>
      <vt:lpstr>Презентация PowerPoint</vt:lpstr>
      <vt:lpstr>Характеристика фаз цикла. </vt:lpstr>
      <vt:lpstr>Характеристика фаз цикла. </vt:lpstr>
      <vt:lpstr>Характеристика фаз цикла. </vt:lpstr>
      <vt:lpstr>Характеристика фаз цикла. </vt:lpstr>
      <vt:lpstr>Труд - один из основных факторов производства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Занятость и безработица</vt:lpstr>
      <vt:lpstr>Презентация PowerPoint</vt:lpstr>
      <vt:lpstr>Нетрудоспособное население</vt:lpstr>
      <vt:lpstr>Масштабы безработицы</vt:lpstr>
      <vt:lpstr>Презентация PowerPoint</vt:lpstr>
      <vt:lpstr>Фрикционная безработица</vt:lpstr>
      <vt:lpstr>Структурная безработица</vt:lpstr>
      <vt:lpstr>Циклическая безработица</vt:lpstr>
      <vt:lpstr>Презентация PowerPoint</vt:lpstr>
      <vt:lpstr>Естественный уровень безработицы</vt:lpstr>
      <vt:lpstr>Последствия безработицы: - для общества, для государства -</vt:lpstr>
      <vt:lpstr>Последствия безработицы: - для личности -</vt:lpstr>
      <vt:lpstr>Последствия безработицы:</vt:lpstr>
      <vt:lpstr>Роль государства в обеспечении занятости </vt:lpstr>
      <vt:lpstr>Презентация PowerPoint</vt:lpstr>
      <vt:lpstr>Презентация PowerPoint</vt:lpstr>
      <vt:lpstr>Виды денег</vt:lpstr>
      <vt:lpstr>Свойства денег</vt:lpstr>
      <vt:lpstr>Деньги - это всеобщий эквивалент в товарном обмене.</vt:lpstr>
      <vt:lpstr>Презентация PowerPoint</vt:lpstr>
      <vt:lpstr>Презентация PowerPoint</vt:lpstr>
      <vt:lpstr>Банковская система</vt:lpstr>
      <vt:lpstr>Функции Центрального эмиссионного банка</vt:lpstr>
      <vt:lpstr>Банковские операции</vt:lpstr>
      <vt:lpstr>Пассивные операции</vt:lpstr>
      <vt:lpstr>Активные операции</vt:lpstr>
      <vt:lpstr>Презентация PowerPoint</vt:lpstr>
      <vt:lpstr>ИНФЛЯЦИЯ (ВИДЫ, ПРИЧИНЫ И ПОСЛЕДСТВИЯ)</vt:lpstr>
      <vt:lpstr>ИНФЛЯЦИЯ (inflation)</vt:lpstr>
      <vt:lpstr>ПРИЧИНЫ ИНФЛЯЦИИ</vt:lpstr>
      <vt:lpstr>ИНФЛЯЦИЯ СПРОСА</vt:lpstr>
      <vt:lpstr>ИНФЛЯЦИЯ ИЗДЕРЖЕК</vt:lpstr>
      <vt:lpstr>Презентация PowerPoint</vt:lpstr>
      <vt:lpstr>ВЛИЯНИЕ ИНФЛЯЦИИ НА ПОТРЕБИТЕЛЯ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Обществознание Тема 1.2: «Общество как сложная система»</dc:title>
  <dc:creator>User</dc:creator>
  <cp:lastModifiedBy>user</cp:lastModifiedBy>
  <cp:revision>86</cp:revision>
  <dcterms:created xsi:type="dcterms:W3CDTF">2018-10-11T13:36:31Z</dcterms:created>
  <dcterms:modified xsi:type="dcterms:W3CDTF">2023-03-21T07:42:44Z</dcterms:modified>
</cp:coreProperties>
</file>