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521" r:id="rId4"/>
    <p:sldId id="628" r:id="rId5"/>
    <p:sldId id="629" r:id="rId6"/>
    <p:sldId id="630" r:id="rId7"/>
    <p:sldId id="631" r:id="rId8"/>
    <p:sldId id="63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0" r:id="rId17"/>
    <p:sldId id="641" r:id="rId18"/>
    <p:sldId id="642" r:id="rId19"/>
    <p:sldId id="643" r:id="rId20"/>
    <p:sldId id="644" r:id="rId21"/>
    <p:sldId id="645" r:id="rId22"/>
    <p:sldId id="647" r:id="rId23"/>
    <p:sldId id="648" r:id="rId24"/>
    <p:sldId id="646" r:id="rId25"/>
    <p:sldId id="649" r:id="rId26"/>
    <p:sldId id="650" r:id="rId27"/>
    <p:sldId id="651" r:id="rId28"/>
    <p:sldId id="652" r:id="rId29"/>
    <p:sldId id="653" r:id="rId30"/>
    <p:sldId id="654" r:id="rId31"/>
    <p:sldId id="655" r:id="rId32"/>
    <p:sldId id="656" r:id="rId33"/>
    <p:sldId id="657" r:id="rId34"/>
    <p:sldId id="658" r:id="rId35"/>
    <p:sldId id="659" r:id="rId36"/>
    <p:sldId id="660" r:id="rId37"/>
    <p:sldId id="661" r:id="rId38"/>
    <p:sldId id="27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3399"/>
    <a:srgbClr val="CCCC00"/>
    <a:srgbClr val="FF0066"/>
    <a:srgbClr val="FFCC00"/>
    <a:srgbClr val="FFFF00"/>
    <a:srgbClr val="000000"/>
    <a:srgbClr val="4A71D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5" autoAdjust="0"/>
    <p:restoredTop sz="94698" autoAdjust="0"/>
  </p:normalViewPr>
  <p:slideViewPr>
    <p:cSldViewPr>
      <p:cViewPr>
        <p:scale>
          <a:sx n="65" d="100"/>
          <a:sy n="65" d="100"/>
        </p:scale>
        <p:origin x="-88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0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F2CD38B-5CD6-4C86-8E94-641E5725D7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88C2C-2E64-4237-81E6-1C3B43334EE6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457200" y="3810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Arial Black" pitchFamily="34" charset="0"/>
                <a:cs typeface="+mn-cs"/>
              </a:rPr>
              <a:t>L O G O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gray">
          <a:xfrm flipV="1">
            <a:off x="250825" y="188913"/>
            <a:ext cx="8659813" cy="6408737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533400" y="2895600"/>
            <a:ext cx="6248400" cy="1600200"/>
          </a:xfrm>
        </p:spPr>
        <p:txBody>
          <a:bodyPr/>
          <a:lstStyle>
            <a:lvl1pPr algn="l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3400" y="4495800"/>
            <a:ext cx="64008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613525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124200" y="6613525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4B9A546-BE12-42F6-B4D2-9D6062D24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D08EB-D7E6-4044-BEFA-F8613FC9A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F4885-BCC5-4548-A640-30E1C324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C0203-9CF6-4DB9-992C-AB3D52D1B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1BC0-DFF3-4A31-A755-D7311A620A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EC19C-2078-4C3F-95D8-DBFE15CB2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85B8D-7532-4A97-98AD-E881370A2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4BFE8-CC02-4436-B71B-8A3083CA8D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6040F-DA5B-4466-80B0-7D2C89918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0F28B-C068-4001-B1B4-0E348CB92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D953-4F9E-45B0-8948-FAEFF0C2CE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9932-5F11-4D4F-8BC5-8F4447092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BC9CA01-CD5F-4425-97F5-2BFF8BC55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250825" y="314325"/>
            <a:ext cx="8666163" cy="7334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250825" y="319088"/>
            <a:ext cx="8661400" cy="6267450"/>
            <a:chOff x="158" y="201"/>
            <a:chExt cx="5456" cy="3948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 flipV="1">
              <a:off x="159" y="201"/>
              <a:ext cx="5455" cy="3948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auto">
            <a:xfrm>
              <a:off x="158" y="663"/>
              <a:ext cx="5444" cy="0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pic>
        <p:nvPicPr>
          <p:cNvPr id="1032" name="Picture 20" descr="peopl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26325" y="46038"/>
            <a:ext cx="14732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C:\Users\Наталья\Downloads\images (1)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215900"/>
            <a:ext cx="3600450" cy="2519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95288" y="5445125"/>
            <a:ext cx="8280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FFF00"/>
                </a:solidFill>
                <a:latin typeface="Times New Roman" pitchFamily="18" charset="0"/>
              </a:rPr>
              <a:t>Автор: преподаватель ЦК СЭД, Чалпанова Ю.В.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FFF00"/>
                </a:solidFill>
                <a:latin typeface="Times New Roman" pitchFamily="18" charset="0"/>
              </a:rPr>
              <a:t>Дата создания:  01.03.2017 г.</a:t>
            </a: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323850" y="2636838"/>
            <a:ext cx="856932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4400" b="1" i="1">
                <a:solidFill>
                  <a:srgbClr val="FFFF00"/>
                </a:solidFill>
                <a:latin typeface="Times New Roman" pitchFamily="18" charset="0"/>
              </a:rPr>
              <a:t>Тема 2.1 Основной капитал организации и его роль в производстве</a:t>
            </a:r>
          </a:p>
        </p:txBody>
      </p:sp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4067175" y="1125538"/>
            <a:ext cx="4752975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Экономика отрасли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91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1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43888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темы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755650" y="1700213"/>
            <a:ext cx="762000" cy="665162"/>
            <a:chOff x="1110" y="2656"/>
            <a:chExt cx="1549" cy="1351"/>
          </a:xfrm>
        </p:grpSpPr>
        <p:sp>
          <p:nvSpPr>
            <p:cNvPr id="16411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2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8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755650" y="2636838"/>
            <a:ext cx="762000" cy="665162"/>
            <a:chOff x="3174" y="2656"/>
            <a:chExt cx="1549" cy="1351"/>
          </a:xfrm>
        </p:grpSpPr>
        <p:sp>
          <p:nvSpPr>
            <p:cNvPr id="1640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2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16388" name="Line 11"/>
          <p:cNvSpPr>
            <a:spLocks noChangeShapeType="1"/>
          </p:cNvSpPr>
          <p:nvPr/>
        </p:nvSpPr>
        <p:spPr bwMode="auto">
          <a:xfrm>
            <a:off x="1403350" y="2349500"/>
            <a:ext cx="7129463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1476375" y="1341438"/>
            <a:ext cx="745331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средства: понятие, классификация, структура, состав</a:t>
            </a: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gray">
          <a:xfrm>
            <a:off x="971550" y="18446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</a:t>
            </a:r>
          </a:p>
        </p:txBody>
      </p:sp>
      <p:sp>
        <p:nvSpPr>
          <p:cNvPr id="16391" name="Line 14"/>
          <p:cNvSpPr>
            <a:spLocks noChangeShapeType="1"/>
          </p:cNvSpPr>
          <p:nvPr/>
        </p:nvSpPr>
        <p:spPr bwMode="auto">
          <a:xfrm>
            <a:off x="1331913" y="3284538"/>
            <a:ext cx="7199312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gray">
          <a:xfrm>
            <a:off x="971550" y="27813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</a:t>
            </a:r>
          </a:p>
        </p:txBody>
      </p:sp>
      <p:grpSp>
        <p:nvGrpSpPr>
          <p:cNvPr id="16393" name="Group 17"/>
          <p:cNvGrpSpPr>
            <a:grpSpLocks/>
          </p:cNvGrpSpPr>
          <p:nvPr/>
        </p:nvGrpSpPr>
        <p:grpSpPr bwMode="auto">
          <a:xfrm>
            <a:off x="755650" y="3573463"/>
            <a:ext cx="762000" cy="665162"/>
            <a:chOff x="1110" y="2656"/>
            <a:chExt cx="1549" cy="1351"/>
          </a:xfrm>
        </p:grpSpPr>
        <p:sp>
          <p:nvSpPr>
            <p:cNvPr id="16405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6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16394" name="Line 25"/>
          <p:cNvSpPr>
            <a:spLocks noChangeShapeType="1"/>
          </p:cNvSpPr>
          <p:nvPr/>
        </p:nvSpPr>
        <p:spPr bwMode="auto">
          <a:xfrm>
            <a:off x="1331913" y="4248150"/>
            <a:ext cx="7199312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gray">
          <a:xfrm>
            <a:off x="971550" y="37163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1547813" y="2636838"/>
            <a:ext cx="72009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основных средств</a:t>
            </a: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6397" name="Group 7"/>
          <p:cNvGrpSpPr>
            <a:grpSpLocks/>
          </p:cNvGrpSpPr>
          <p:nvPr/>
        </p:nvGrpSpPr>
        <p:grpSpPr bwMode="auto">
          <a:xfrm>
            <a:off x="720725" y="4679950"/>
            <a:ext cx="762000" cy="665163"/>
            <a:chOff x="3174" y="2656"/>
            <a:chExt cx="1549" cy="1351"/>
          </a:xfrm>
        </p:grpSpPr>
        <p:sp>
          <p:nvSpPr>
            <p:cNvPr id="16402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3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28" name="Text Box 27"/>
          <p:cNvSpPr txBox="1">
            <a:spLocks noChangeArrowheads="1"/>
          </p:cNvSpPr>
          <p:nvPr/>
        </p:nvSpPr>
        <p:spPr bwMode="gray">
          <a:xfrm>
            <a:off x="935038" y="4787900"/>
            <a:ext cx="355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99" name="Line 25"/>
          <p:cNvSpPr>
            <a:spLocks noChangeShapeType="1"/>
          </p:cNvSpPr>
          <p:nvPr/>
        </p:nvSpPr>
        <p:spPr bwMode="auto">
          <a:xfrm>
            <a:off x="1331913" y="5300663"/>
            <a:ext cx="7199312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547813" y="3357563"/>
            <a:ext cx="72009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Амортизация основных средств. Расчёт амортизационных отчислений</a:t>
            </a: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1547813" y="4365625"/>
            <a:ext cx="7813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Показатели использования основных средств</a:t>
            </a: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2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7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0825" y="549275"/>
            <a:ext cx="71294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>
                <a:solidFill>
                  <a:srgbClr val="FFFF00"/>
                </a:solidFill>
                <a:latin typeface="Times New Roman" pitchFamily="18" charset="0"/>
              </a:rPr>
              <a:t>Показатели использования основных фондов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7"/>
          <p:cNvGrpSpPr>
            <a:grpSpLocks/>
          </p:cNvGrpSpPr>
          <p:nvPr/>
        </p:nvGrpSpPr>
        <p:grpSpPr bwMode="auto">
          <a:xfrm>
            <a:off x="360363" y="360363"/>
            <a:ext cx="762000" cy="665162"/>
            <a:chOff x="3174" y="2656"/>
            <a:chExt cx="1549" cy="1351"/>
          </a:xfrm>
        </p:grpSpPr>
        <p:sp>
          <p:nvSpPr>
            <p:cNvPr id="17415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6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18" name="Text Box 13"/>
          <p:cNvSpPr txBox="1">
            <a:spLocks noChangeArrowheads="1"/>
          </p:cNvSpPr>
          <p:nvPr/>
        </p:nvSpPr>
        <p:spPr bwMode="gray">
          <a:xfrm>
            <a:off x="409575" y="468313"/>
            <a:ext cx="692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2.1.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079500" y="376238"/>
            <a:ext cx="66611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Основной капитал организации</a:t>
            </a:r>
            <a:endParaRPr lang="en-US" sz="2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2" name="Line 11"/>
          <p:cNvSpPr>
            <a:spLocks noChangeShapeType="1"/>
          </p:cNvSpPr>
          <p:nvPr/>
        </p:nvSpPr>
        <p:spPr bwMode="auto">
          <a:xfrm>
            <a:off x="936625" y="1008063"/>
            <a:ext cx="7199313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Text Box 21"/>
          <p:cNvSpPr txBox="1">
            <a:spLocks noChangeArrowheads="1"/>
          </p:cNvSpPr>
          <p:nvPr/>
        </p:nvSpPr>
        <p:spPr bwMode="auto">
          <a:xfrm>
            <a:off x="468313" y="1125538"/>
            <a:ext cx="835183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Основные фонды</a:t>
            </a:r>
            <a:r>
              <a:rPr lang="ru-RU" sz="2800">
                <a:solidFill>
                  <a:srgbClr val="FFFF00"/>
                </a:solidFill>
                <a:latin typeface="Times New Roman" pitchFamily="18" charset="0"/>
              </a:rPr>
              <a:t> – </a:t>
            </a:r>
            <a:r>
              <a:rPr lang="ru-RU" sz="2800" b="1">
                <a:latin typeface="Times New Roman" pitchFamily="18" charset="0"/>
              </a:rPr>
              <a:t>это часть производственных фондов, которая участвует процессе производства длительное время, сохраняя при этом свою натуральную форму, а их стоимость переносится на продукцию постепенно, по частям, по мере использования.</a:t>
            </a: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468313" y="4941888"/>
            <a:ext cx="83518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Основные средства</a:t>
            </a:r>
            <a:r>
              <a:rPr lang="ru-RU" sz="2800">
                <a:solidFill>
                  <a:srgbClr val="FFFF00"/>
                </a:solidFill>
                <a:latin typeface="Times New Roman" pitchFamily="18" charset="0"/>
              </a:rPr>
              <a:t> – </a:t>
            </a:r>
            <a:r>
              <a:rPr lang="ru-RU" sz="2800" b="1">
                <a:latin typeface="Times New Roman" pitchFamily="18" charset="0"/>
              </a:rPr>
              <a:t>это выраженные в стоимостной форме основные фонды.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1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13"/>
            <a:ext cx="9144000" cy="6784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38"/>
            <a:ext cx="9144000" cy="675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1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WordArt 3"/>
          <p:cNvSpPr>
            <a:spLocks noChangeArrowheads="1" noChangeShapeType="1" noTextEdit="1"/>
          </p:cNvSpPr>
          <p:nvPr/>
        </p:nvSpPr>
        <p:spPr bwMode="gray">
          <a:xfrm>
            <a:off x="612775" y="2555875"/>
            <a:ext cx="7954963" cy="25558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417"/>
              </a:avLst>
            </a:prstTxWarp>
          </a:bodyPr>
          <a:lstStyle/>
          <a:p>
            <a:pPr algn="ctr"/>
            <a:r>
              <a:rPr lang="ru-RU" sz="54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Спасибо за внимание!</a:t>
            </a:r>
          </a:p>
        </p:txBody>
      </p:sp>
      <p:pic>
        <p:nvPicPr>
          <p:cNvPr id="52226" name="Picture 6" descr="C:\Users\Наталья\Downloads\images (1)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215900"/>
            <a:ext cx="3600450" cy="2519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36525"/>
            <a:ext cx="95059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92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db2004127d">
  <a:themeElements>
    <a:clrScheme name="cdb2004127d 1">
      <a:dk1>
        <a:srgbClr val="5F5F5F"/>
      </a:dk1>
      <a:lt1>
        <a:srgbClr val="FFFFFF"/>
      </a:lt1>
      <a:dk2>
        <a:srgbClr val="6C4078"/>
      </a:dk2>
      <a:lt2>
        <a:srgbClr val="F4F4CC"/>
      </a:lt2>
      <a:accent1>
        <a:srgbClr val="4A71D4"/>
      </a:accent1>
      <a:accent2>
        <a:srgbClr val="9999FF"/>
      </a:accent2>
      <a:accent3>
        <a:srgbClr val="BAAFBE"/>
      </a:accent3>
      <a:accent4>
        <a:srgbClr val="DADADA"/>
      </a:accent4>
      <a:accent5>
        <a:srgbClr val="B1BBE6"/>
      </a:accent5>
      <a:accent6>
        <a:srgbClr val="8A8AE7"/>
      </a:accent6>
      <a:hlink>
        <a:srgbClr val="DA971E"/>
      </a:hlink>
      <a:folHlink>
        <a:srgbClr val="4AAA7A"/>
      </a:folHlink>
    </a:clrScheme>
    <a:fontScheme name="cdb2004127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 algn="ctr">
          <a:noFill/>
          <a:miter lim="800000"/>
          <a:headEnd/>
          <a:tailEnd/>
        </a:ln>
        <a:effectLst/>
      </a:spPr>
      <a:bodyPr anchor="ctr">
        <a:spAutoFit/>
      </a:bodyPr>
      <a:lstStyle>
        <a:defPPr algn="ctr">
          <a:spcAft>
            <a:spcPts val="1200"/>
          </a:spcAft>
          <a:defRPr sz="1600" b="1"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>
    <a:extraClrScheme>
      <a:clrScheme name="cdb2004127d 1">
        <a:dk1>
          <a:srgbClr val="5F5F5F"/>
        </a:dk1>
        <a:lt1>
          <a:srgbClr val="FFFFFF"/>
        </a:lt1>
        <a:dk2>
          <a:srgbClr val="6C4078"/>
        </a:dk2>
        <a:lt2>
          <a:srgbClr val="F4F4CC"/>
        </a:lt2>
        <a:accent1>
          <a:srgbClr val="4A71D4"/>
        </a:accent1>
        <a:accent2>
          <a:srgbClr val="9999FF"/>
        </a:accent2>
        <a:accent3>
          <a:srgbClr val="BAAFBE"/>
        </a:accent3>
        <a:accent4>
          <a:srgbClr val="DADADA"/>
        </a:accent4>
        <a:accent5>
          <a:srgbClr val="B1BBE6"/>
        </a:accent5>
        <a:accent6>
          <a:srgbClr val="8A8AE7"/>
        </a:accent6>
        <a:hlink>
          <a:srgbClr val="DA971E"/>
        </a:hlink>
        <a:folHlink>
          <a:srgbClr val="4AA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2004127d 2">
        <a:dk1>
          <a:srgbClr val="5F5F5F"/>
        </a:dk1>
        <a:lt1>
          <a:srgbClr val="FFFFFF"/>
        </a:lt1>
        <a:dk2>
          <a:srgbClr val="155122"/>
        </a:dk2>
        <a:lt2>
          <a:srgbClr val="FFFFCC"/>
        </a:lt2>
        <a:accent1>
          <a:srgbClr val="4BB137"/>
        </a:accent1>
        <a:accent2>
          <a:srgbClr val="CCCC00"/>
        </a:accent2>
        <a:accent3>
          <a:srgbClr val="AAB3AB"/>
        </a:accent3>
        <a:accent4>
          <a:srgbClr val="DADADA"/>
        </a:accent4>
        <a:accent5>
          <a:srgbClr val="B1D5AE"/>
        </a:accent5>
        <a:accent6>
          <a:srgbClr val="B9B900"/>
        </a:accent6>
        <a:hlink>
          <a:srgbClr val="ECA84E"/>
        </a:hlink>
        <a:folHlink>
          <a:srgbClr val="82A7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2004127d 3">
        <a:dk1>
          <a:srgbClr val="5F5F5F"/>
        </a:dk1>
        <a:lt1>
          <a:srgbClr val="FFFFFF"/>
        </a:lt1>
        <a:dk2>
          <a:srgbClr val="174D9D"/>
        </a:dk2>
        <a:lt2>
          <a:srgbClr val="EAEAEA"/>
        </a:lt2>
        <a:accent1>
          <a:srgbClr val="1A97EC"/>
        </a:accent1>
        <a:accent2>
          <a:srgbClr val="99CCFF"/>
        </a:accent2>
        <a:accent3>
          <a:srgbClr val="ABB2CC"/>
        </a:accent3>
        <a:accent4>
          <a:srgbClr val="DADADA"/>
        </a:accent4>
        <a:accent5>
          <a:srgbClr val="ABC9F4"/>
        </a:accent5>
        <a:accent6>
          <a:srgbClr val="8AB9E7"/>
        </a:accent6>
        <a:hlink>
          <a:srgbClr val="85DF9D"/>
        </a:hlink>
        <a:folHlink>
          <a:srgbClr val="8B7A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cdb2004127d</Template>
  <TotalTime>17154</TotalTime>
  <Words>93</Words>
  <Application>Microsoft Office PowerPoint</Application>
  <PresentationFormat>Экран (4:3)</PresentationFormat>
  <Paragraphs>18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Wingdings</vt:lpstr>
      <vt:lpstr>Arial Black</vt:lpstr>
      <vt:lpstr>Times New Roman</vt:lpstr>
      <vt:lpstr>cdb2004127d</vt:lpstr>
      <vt:lpstr>cdb2004127d</vt:lpstr>
      <vt:lpstr>Слайд 1</vt:lpstr>
      <vt:lpstr>Вопросы темы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2277</cp:revision>
  <dcterms:created xsi:type="dcterms:W3CDTF">2011-10-03T14:29:45Z</dcterms:created>
  <dcterms:modified xsi:type="dcterms:W3CDTF">2017-03-28T16:57:01Z</dcterms:modified>
</cp:coreProperties>
</file>