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3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ED15F7D-AC5C-46CD-9E81-7616D0005C15}" type="datetimeFigureOut">
              <a:rPr lang="ru-RU" smtClean="0"/>
              <a:t>13.04.2023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670DE1-9D93-4FC7-AD77-35B8113BAB84}" type="slidenum">
              <a:rPr lang="ru-RU" smtClean="0"/>
              <a:t>‹#›</a:t>
            </a:fld>
            <a:endParaRPr lang="ru-RU"/>
          </a:p>
        </p:txBody>
      </p:sp>
    </p:spTree>
    <p:extLst>
      <p:ext uri="{BB962C8B-B14F-4D97-AF65-F5344CB8AC3E}">
        <p14:creationId xmlns:p14="http://schemas.microsoft.com/office/powerpoint/2010/main" val="1106790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ED15F7D-AC5C-46CD-9E81-7616D0005C15}" type="datetimeFigureOut">
              <a:rPr lang="ru-RU" smtClean="0"/>
              <a:t>13.04.2023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9670DE1-9D93-4FC7-AD77-35B8113BAB84}" type="slidenum">
              <a:rPr lang="ru-RU" smtClean="0"/>
              <a:t>‹#›</a:t>
            </a:fld>
            <a:endParaRPr lang="ru-RU"/>
          </a:p>
        </p:txBody>
      </p:sp>
    </p:spTree>
    <p:extLst>
      <p:ext uri="{BB962C8B-B14F-4D97-AF65-F5344CB8AC3E}">
        <p14:creationId xmlns:p14="http://schemas.microsoft.com/office/powerpoint/2010/main" val="3564439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EED15F7D-AC5C-46CD-9E81-7616D0005C15}" type="datetimeFigureOut">
              <a:rPr lang="ru-RU" smtClean="0"/>
              <a:t>13.04.2023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670DE1-9D93-4FC7-AD77-35B8113BAB84}" type="slidenum">
              <a:rPr lang="ru-RU" smtClean="0"/>
              <a:t>‹#›</a:t>
            </a:fld>
            <a:endParaRPr lang="ru-RU"/>
          </a:p>
        </p:txBody>
      </p:sp>
    </p:spTree>
    <p:extLst>
      <p:ext uri="{BB962C8B-B14F-4D97-AF65-F5344CB8AC3E}">
        <p14:creationId xmlns:p14="http://schemas.microsoft.com/office/powerpoint/2010/main" val="4136928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EED15F7D-AC5C-46CD-9E81-7616D0005C15}" type="datetimeFigureOut">
              <a:rPr lang="ru-RU" smtClean="0"/>
              <a:t>13.04.2023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670DE1-9D93-4FC7-AD77-35B8113BAB84}"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97503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D15F7D-AC5C-46CD-9E81-7616D0005C15}" type="datetimeFigureOut">
              <a:rPr lang="ru-RU" smtClean="0"/>
              <a:t>13.04.2023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670DE1-9D93-4FC7-AD77-35B8113BAB84}" type="slidenum">
              <a:rPr lang="ru-RU" smtClean="0"/>
              <a:t>‹#›</a:t>
            </a:fld>
            <a:endParaRPr lang="ru-RU"/>
          </a:p>
        </p:txBody>
      </p:sp>
    </p:spTree>
    <p:extLst>
      <p:ext uri="{BB962C8B-B14F-4D97-AF65-F5344CB8AC3E}">
        <p14:creationId xmlns:p14="http://schemas.microsoft.com/office/powerpoint/2010/main" val="655640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ED15F7D-AC5C-46CD-9E81-7616D0005C15}" type="datetimeFigureOut">
              <a:rPr lang="ru-RU" smtClean="0"/>
              <a:t>13.04.2023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670DE1-9D93-4FC7-AD77-35B8113BAB84}" type="slidenum">
              <a:rPr lang="ru-RU" smtClean="0"/>
              <a:t>‹#›</a:t>
            </a:fld>
            <a:endParaRPr lang="ru-RU"/>
          </a:p>
        </p:txBody>
      </p:sp>
    </p:spTree>
    <p:extLst>
      <p:ext uri="{BB962C8B-B14F-4D97-AF65-F5344CB8AC3E}">
        <p14:creationId xmlns:p14="http://schemas.microsoft.com/office/powerpoint/2010/main" val="2817736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ED15F7D-AC5C-46CD-9E81-7616D0005C15}" type="datetimeFigureOut">
              <a:rPr lang="ru-RU" smtClean="0"/>
              <a:t>13.04.2023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670DE1-9D93-4FC7-AD77-35B8113BAB84}" type="slidenum">
              <a:rPr lang="ru-RU" smtClean="0"/>
              <a:t>‹#›</a:t>
            </a:fld>
            <a:endParaRPr lang="ru-RU"/>
          </a:p>
        </p:txBody>
      </p:sp>
    </p:spTree>
    <p:extLst>
      <p:ext uri="{BB962C8B-B14F-4D97-AF65-F5344CB8AC3E}">
        <p14:creationId xmlns:p14="http://schemas.microsoft.com/office/powerpoint/2010/main" val="136342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ED15F7D-AC5C-46CD-9E81-7616D0005C15}" type="datetimeFigureOut">
              <a:rPr lang="ru-RU" smtClean="0"/>
              <a:t>13.04.2023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670DE1-9D93-4FC7-AD77-35B8113BAB84}" type="slidenum">
              <a:rPr lang="ru-RU" smtClean="0"/>
              <a:t>‹#›</a:t>
            </a:fld>
            <a:endParaRPr lang="ru-RU"/>
          </a:p>
        </p:txBody>
      </p:sp>
    </p:spTree>
    <p:extLst>
      <p:ext uri="{BB962C8B-B14F-4D97-AF65-F5344CB8AC3E}">
        <p14:creationId xmlns:p14="http://schemas.microsoft.com/office/powerpoint/2010/main" val="1196955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ED15F7D-AC5C-46CD-9E81-7616D0005C15}" type="datetimeFigureOut">
              <a:rPr lang="ru-RU" smtClean="0"/>
              <a:t>13.04.2023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670DE1-9D93-4FC7-AD77-35B8113BAB84}" type="slidenum">
              <a:rPr lang="ru-RU" smtClean="0"/>
              <a:t>‹#›</a:t>
            </a:fld>
            <a:endParaRPr lang="ru-RU"/>
          </a:p>
        </p:txBody>
      </p:sp>
    </p:spTree>
    <p:extLst>
      <p:ext uri="{BB962C8B-B14F-4D97-AF65-F5344CB8AC3E}">
        <p14:creationId xmlns:p14="http://schemas.microsoft.com/office/powerpoint/2010/main" val="224819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EED15F7D-AC5C-46CD-9E81-7616D0005C15}" type="datetimeFigureOut">
              <a:rPr lang="ru-RU" smtClean="0"/>
              <a:t>13.04.2023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670DE1-9D93-4FC7-AD77-35B8113BAB84}" type="slidenum">
              <a:rPr lang="ru-RU" smtClean="0"/>
              <a:t>‹#›</a:t>
            </a:fld>
            <a:endParaRPr lang="ru-RU"/>
          </a:p>
        </p:txBody>
      </p:sp>
    </p:spTree>
    <p:extLst>
      <p:ext uri="{BB962C8B-B14F-4D97-AF65-F5344CB8AC3E}">
        <p14:creationId xmlns:p14="http://schemas.microsoft.com/office/powerpoint/2010/main" val="3577542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D15F7D-AC5C-46CD-9E81-7616D0005C15}" type="datetimeFigureOut">
              <a:rPr lang="ru-RU" smtClean="0"/>
              <a:t>13.04.2023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670DE1-9D93-4FC7-AD77-35B8113BAB84}" type="slidenum">
              <a:rPr lang="ru-RU" smtClean="0"/>
              <a:t>‹#›</a:t>
            </a:fld>
            <a:endParaRPr lang="ru-RU"/>
          </a:p>
        </p:txBody>
      </p:sp>
    </p:spTree>
    <p:extLst>
      <p:ext uri="{BB962C8B-B14F-4D97-AF65-F5344CB8AC3E}">
        <p14:creationId xmlns:p14="http://schemas.microsoft.com/office/powerpoint/2010/main" val="365939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ED15F7D-AC5C-46CD-9E81-7616D0005C15}" type="datetimeFigureOut">
              <a:rPr lang="ru-RU" smtClean="0"/>
              <a:t>13.04.2023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9670DE1-9D93-4FC7-AD77-35B8113BAB84}" type="slidenum">
              <a:rPr lang="ru-RU" smtClean="0"/>
              <a:t>‹#›</a:t>
            </a:fld>
            <a:endParaRPr lang="ru-RU"/>
          </a:p>
        </p:txBody>
      </p:sp>
    </p:spTree>
    <p:extLst>
      <p:ext uri="{BB962C8B-B14F-4D97-AF65-F5344CB8AC3E}">
        <p14:creationId xmlns:p14="http://schemas.microsoft.com/office/powerpoint/2010/main" val="352047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ED15F7D-AC5C-46CD-9E81-7616D0005C15}" type="datetimeFigureOut">
              <a:rPr lang="ru-RU" smtClean="0"/>
              <a:t>13.04.2023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9670DE1-9D93-4FC7-AD77-35B8113BAB84}" type="slidenum">
              <a:rPr lang="ru-RU" smtClean="0"/>
              <a:t>‹#›</a:t>
            </a:fld>
            <a:endParaRPr lang="ru-RU"/>
          </a:p>
        </p:txBody>
      </p:sp>
    </p:spTree>
    <p:extLst>
      <p:ext uri="{BB962C8B-B14F-4D97-AF65-F5344CB8AC3E}">
        <p14:creationId xmlns:p14="http://schemas.microsoft.com/office/powerpoint/2010/main" val="186370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EED15F7D-AC5C-46CD-9E81-7616D0005C15}" type="datetimeFigureOut">
              <a:rPr lang="ru-RU" smtClean="0"/>
              <a:t>13.04.2023</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89670DE1-9D93-4FC7-AD77-35B8113BAB84}" type="slidenum">
              <a:rPr lang="ru-RU" smtClean="0"/>
              <a:t>‹#›</a:t>
            </a:fld>
            <a:endParaRPr lang="ru-RU"/>
          </a:p>
        </p:txBody>
      </p:sp>
    </p:spTree>
    <p:extLst>
      <p:ext uri="{BB962C8B-B14F-4D97-AF65-F5344CB8AC3E}">
        <p14:creationId xmlns:p14="http://schemas.microsoft.com/office/powerpoint/2010/main" val="709670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ED15F7D-AC5C-46CD-9E81-7616D0005C15}" type="datetimeFigureOut">
              <a:rPr lang="ru-RU" smtClean="0"/>
              <a:t>13.04.2023</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89670DE1-9D93-4FC7-AD77-35B8113BAB84}" type="slidenum">
              <a:rPr lang="ru-RU" smtClean="0"/>
              <a:t>‹#›</a:t>
            </a:fld>
            <a:endParaRPr lang="ru-RU"/>
          </a:p>
        </p:txBody>
      </p:sp>
    </p:spTree>
    <p:extLst>
      <p:ext uri="{BB962C8B-B14F-4D97-AF65-F5344CB8AC3E}">
        <p14:creationId xmlns:p14="http://schemas.microsoft.com/office/powerpoint/2010/main" val="3243498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EED15F7D-AC5C-46CD-9E81-7616D0005C15}" type="datetimeFigureOut">
              <a:rPr lang="ru-RU" smtClean="0"/>
              <a:t>13.04.2023</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89670DE1-9D93-4FC7-AD77-35B8113BAB84}" type="slidenum">
              <a:rPr lang="ru-RU" smtClean="0"/>
              <a:t>‹#›</a:t>
            </a:fld>
            <a:endParaRPr lang="ru-RU"/>
          </a:p>
        </p:txBody>
      </p:sp>
    </p:spTree>
    <p:extLst>
      <p:ext uri="{BB962C8B-B14F-4D97-AF65-F5344CB8AC3E}">
        <p14:creationId xmlns:p14="http://schemas.microsoft.com/office/powerpoint/2010/main" val="767517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ED15F7D-AC5C-46CD-9E81-7616D0005C15}" type="datetimeFigureOut">
              <a:rPr lang="ru-RU" smtClean="0"/>
              <a:t>13.04.2023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9670DE1-9D93-4FC7-AD77-35B8113BAB84}" type="slidenum">
              <a:rPr lang="ru-RU" smtClean="0"/>
              <a:t>‹#›</a:t>
            </a:fld>
            <a:endParaRPr lang="ru-RU"/>
          </a:p>
        </p:txBody>
      </p:sp>
    </p:spTree>
    <p:extLst>
      <p:ext uri="{BB962C8B-B14F-4D97-AF65-F5344CB8AC3E}">
        <p14:creationId xmlns:p14="http://schemas.microsoft.com/office/powerpoint/2010/main" val="222574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ED15F7D-AC5C-46CD-9E81-7616D0005C15}" type="datetimeFigureOut">
              <a:rPr lang="ru-RU" smtClean="0"/>
              <a:t>13.04.2023</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9670DE1-9D93-4FC7-AD77-35B8113BAB84}" type="slidenum">
              <a:rPr lang="ru-RU" smtClean="0"/>
              <a:t>‹#›</a:t>
            </a:fld>
            <a:endParaRPr lang="ru-RU"/>
          </a:p>
        </p:txBody>
      </p:sp>
    </p:spTree>
    <p:extLst>
      <p:ext uri="{BB962C8B-B14F-4D97-AF65-F5344CB8AC3E}">
        <p14:creationId xmlns:p14="http://schemas.microsoft.com/office/powerpoint/2010/main" val="1720688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ED50E2-4B68-4A5C-AB45-247014AF0D9C}"/>
              </a:ext>
            </a:extLst>
          </p:cNvPr>
          <p:cNvSpPr>
            <a:spLocks noGrp="1"/>
          </p:cNvSpPr>
          <p:nvPr>
            <p:ph type="ctrTitle"/>
          </p:nvPr>
        </p:nvSpPr>
        <p:spPr/>
        <p:txBody>
          <a:bodyPr/>
          <a:lstStyle/>
          <a:p>
            <a:r>
              <a:rPr lang="ru-RU" dirty="0"/>
              <a:t>Тема 1.12 Системы автоматического регулирования</a:t>
            </a:r>
          </a:p>
        </p:txBody>
      </p:sp>
      <p:sp>
        <p:nvSpPr>
          <p:cNvPr id="3" name="Подзаголовок 2">
            <a:extLst>
              <a:ext uri="{FF2B5EF4-FFF2-40B4-BE49-F238E27FC236}">
                <a16:creationId xmlns:a16="http://schemas.microsoft.com/office/drawing/2014/main" id="{631BE4D9-6080-4121-855B-45BA2A2B8498}"/>
              </a:ext>
            </a:extLst>
          </p:cNvPr>
          <p:cNvSpPr>
            <a:spLocks noGrp="1"/>
          </p:cNvSpPr>
          <p:nvPr>
            <p:ph type="subTitle" idx="1"/>
          </p:nvPr>
        </p:nvSpPr>
        <p:spPr/>
        <p:txBody>
          <a:bodyPr/>
          <a:lstStyle/>
          <a:p>
            <a:r>
              <a:rPr lang="ru-RU" dirty="0"/>
              <a:t>Занятие 2</a:t>
            </a:r>
          </a:p>
        </p:txBody>
      </p:sp>
    </p:spTree>
    <p:extLst>
      <p:ext uri="{BB962C8B-B14F-4D97-AF65-F5344CB8AC3E}">
        <p14:creationId xmlns:p14="http://schemas.microsoft.com/office/powerpoint/2010/main" val="2860373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A22A4A-B7F2-4F31-970A-40B415C226ED}"/>
              </a:ext>
            </a:extLst>
          </p:cNvPr>
          <p:cNvSpPr>
            <a:spLocks noGrp="1"/>
          </p:cNvSpPr>
          <p:nvPr>
            <p:ph type="title"/>
          </p:nvPr>
        </p:nvSpPr>
        <p:spPr>
          <a:xfrm>
            <a:off x="11531600" y="173318"/>
            <a:ext cx="305701" cy="1400530"/>
          </a:xfrm>
        </p:spPr>
        <p:txBody>
          <a:bodyPr/>
          <a:lstStyle/>
          <a:p>
            <a:endParaRPr lang="ru-RU" dirty="0"/>
          </a:p>
        </p:txBody>
      </p:sp>
      <p:sp>
        <p:nvSpPr>
          <p:cNvPr id="3" name="Объект 2">
            <a:extLst>
              <a:ext uri="{FF2B5EF4-FFF2-40B4-BE49-F238E27FC236}">
                <a16:creationId xmlns:a16="http://schemas.microsoft.com/office/drawing/2014/main" id="{E0676B9C-1070-46BB-96C1-417CE935D9CE}"/>
              </a:ext>
            </a:extLst>
          </p:cNvPr>
          <p:cNvSpPr>
            <a:spLocks noGrp="1"/>
          </p:cNvSpPr>
          <p:nvPr>
            <p:ph idx="1"/>
          </p:nvPr>
        </p:nvSpPr>
        <p:spPr>
          <a:xfrm>
            <a:off x="354700" y="173318"/>
            <a:ext cx="9695154" cy="6075081"/>
          </a:xfrm>
        </p:spPr>
        <p:txBody>
          <a:bodyPr/>
          <a:lstStyle/>
          <a:p>
            <a:r>
              <a:rPr lang="ru-RU" dirty="0"/>
              <a:t>В регулятор постоянства подачи топлива непрямого действия входит узел клапана постоянного перепада, который состоит из золотника, направляющей втулки, пружины и жиклёра.</a:t>
            </a:r>
          </a:p>
        </p:txBody>
      </p:sp>
      <p:pic>
        <p:nvPicPr>
          <p:cNvPr id="5" name="Рисунок 4">
            <a:extLst>
              <a:ext uri="{FF2B5EF4-FFF2-40B4-BE49-F238E27FC236}">
                <a16:creationId xmlns:a16="http://schemas.microsoft.com/office/drawing/2014/main" id="{59EEDFD9-1B36-49CA-B3D1-D3FADDCE1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132" y="1145618"/>
            <a:ext cx="8363073" cy="5102781"/>
          </a:xfrm>
          <a:prstGeom prst="rect">
            <a:avLst/>
          </a:prstGeom>
        </p:spPr>
      </p:pic>
    </p:spTree>
    <p:extLst>
      <p:ext uri="{BB962C8B-B14F-4D97-AF65-F5344CB8AC3E}">
        <p14:creationId xmlns:p14="http://schemas.microsoft.com/office/powerpoint/2010/main" val="1114040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B47BC3-E112-472E-8135-FA329C5F233D}"/>
              </a:ext>
            </a:extLst>
          </p:cNvPr>
          <p:cNvSpPr>
            <a:spLocks noGrp="1"/>
          </p:cNvSpPr>
          <p:nvPr>
            <p:ph type="title"/>
          </p:nvPr>
        </p:nvSpPr>
        <p:spPr>
          <a:xfrm>
            <a:off x="11472333" y="130985"/>
            <a:ext cx="254901" cy="1400530"/>
          </a:xfrm>
        </p:spPr>
        <p:txBody>
          <a:bodyPr/>
          <a:lstStyle/>
          <a:p>
            <a:endParaRPr lang="ru-RU" dirty="0"/>
          </a:p>
        </p:txBody>
      </p:sp>
      <p:sp>
        <p:nvSpPr>
          <p:cNvPr id="3" name="Объект 2">
            <a:extLst>
              <a:ext uri="{FF2B5EF4-FFF2-40B4-BE49-F238E27FC236}">
                <a16:creationId xmlns:a16="http://schemas.microsoft.com/office/drawing/2014/main" id="{A05A6847-F3BD-4701-A9EA-FF30E9E8B47F}"/>
              </a:ext>
            </a:extLst>
          </p:cNvPr>
          <p:cNvSpPr>
            <a:spLocks noGrp="1"/>
          </p:cNvSpPr>
          <p:nvPr>
            <p:ph idx="1"/>
          </p:nvPr>
        </p:nvSpPr>
        <p:spPr>
          <a:xfrm>
            <a:off x="220134" y="130986"/>
            <a:ext cx="9829720" cy="6117414"/>
          </a:xfrm>
        </p:spPr>
        <p:txBody>
          <a:bodyPr/>
          <a:lstStyle/>
          <a:p>
            <a:r>
              <a:rPr lang="ru-RU" dirty="0"/>
              <a:t>В)Автоматы высотно – скоростной корректировки.</a:t>
            </a:r>
          </a:p>
          <a:p>
            <a:r>
              <a:rPr lang="ru-RU" sz="2600" dirty="0"/>
              <a:t>Автоматы высотно – скоростной корректировки (АВСК) с изменением скорости и высоты полёта меняют подачу топлива в соответствии с требованиями законов регулирования двигателя за счёт давления на плунжерный насос или перемещение дроссельного крана или дозирующей иглы. Чувствительные элементы АВСК при изменении условий полёта деформируются, в результате чего на управляющих рычагах этих автоматов возникают усилия. Однако они малы, поэтому при помощи сервомоторов (гидроусилителей) увеличиваются до значения, достаточного для надёжного поворота наклонной шайбы, перемещения дроссельного крана или дозирующей иглы.</a:t>
            </a:r>
          </a:p>
        </p:txBody>
      </p:sp>
    </p:spTree>
    <p:extLst>
      <p:ext uri="{BB962C8B-B14F-4D97-AF65-F5344CB8AC3E}">
        <p14:creationId xmlns:p14="http://schemas.microsoft.com/office/powerpoint/2010/main" val="4193741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B8EE55-C687-427B-B5B4-DF084751BECD}"/>
              </a:ext>
            </a:extLst>
          </p:cNvPr>
          <p:cNvSpPr>
            <a:spLocks noGrp="1"/>
          </p:cNvSpPr>
          <p:nvPr>
            <p:ph type="title"/>
          </p:nvPr>
        </p:nvSpPr>
        <p:spPr>
          <a:xfrm>
            <a:off x="11523133" y="207185"/>
            <a:ext cx="246434" cy="1400530"/>
          </a:xfrm>
        </p:spPr>
        <p:txBody>
          <a:bodyPr/>
          <a:lstStyle/>
          <a:p>
            <a:endParaRPr lang="ru-RU" dirty="0"/>
          </a:p>
        </p:txBody>
      </p:sp>
      <p:pic>
        <p:nvPicPr>
          <p:cNvPr id="5" name="Объект 4">
            <a:extLst>
              <a:ext uri="{FF2B5EF4-FFF2-40B4-BE49-F238E27FC236}">
                <a16:creationId xmlns:a16="http://schemas.microsoft.com/office/drawing/2014/main" id="{062EF648-CC84-4F6D-A78E-1BA6D002AF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4601" y="207963"/>
            <a:ext cx="8271932" cy="6527072"/>
          </a:xfrm>
        </p:spPr>
      </p:pic>
    </p:spTree>
    <p:extLst>
      <p:ext uri="{BB962C8B-B14F-4D97-AF65-F5344CB8AC3E}">
        <p14:creationId xmlns:p14="http://schemas.microsoft.com/office/powerpoint/2010/main" val="3531587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E6AB73-3C30-4992-8B42-DC966B350647}"/>
              </a:ext>
            </a:extLst>
          </p:cNvPr>
          <p:cNvSpPr>
            <a:spLocks noGrp="1"/>
          </p:cNvSpPr>
          <p:nvPr>
            <p:ph type="title"/>
          </p:nvPr>
        </p:nvSpPr>
        <p:spPr>
          <a:xfrm>
            <a:off x="11599333" y="257985"/>
            <a:ext cx="288767" cy="1400530"/>
          </a:xfrm>
        </p:spPr>
        <p:txBody>
          <a:bodyPr/>
          <a:lstStyle/>
          <a:p>
            <a:endParaRPr lang="ru-RU" dirty="0"/>
          </a:p>
        </p:txBody>
      </p:sp>
      <p:sp>
        <p:nvSpPr>
          <p:cNvPr id="3" name="Объект 2">
            <a:extLst>
              <a:ext uri="{FF2B5EF4-FFF2-40B4-BE49-F238E27FC236}">
                <a16:creationId xmlns:a16="http://schemas.microsoft.com/office/drawing/2014/main" id="{288C2644-B331-409B-BF7E-8CD9FEC86982}"/>
              </a:ext>
            </a:extLst>
          </p:cNvPr>
          <p:cNvSpPr>
            <a:spLocks noGrp="1"/>
          </p:cNvSpPr>
          <p:nvPr>
            <p:ph idx="1"/>
          </p:nvPr>
        </p:nvSpPr>
        <p:spPr>
          <a:xfrm>
            <a:off x="303900" y="257986"/>
            <a:ext cx="9745953" cy="5990414"/>
          </a:xfrm>
        </p:spPr>
        <p:txBody>
          <a:bodyPr>
            <a:normAutofit fontScale="92500" lnSpcReduction="10000"/>
          </a:bodyPr>
          <a:lstStyle/>
          <a:p>
            <a:r>
              <a:rPr lang="ru-RU" dirty="0"/>
              <a:t>Г)Автомат приёмистости</a:t>
            </a:r>
          </a:p>
          <a:p>
            <a:r>
              <a:rPr lang="ru-RU" dirty="0"/>
              <a:t>Приёмистость ГТД – процесс быстрого увеличения тяги (мощности) ГТД до максимального значения, за счёт увеличения расхода топлива при резком перемещении РУД и при условии отсутствия заброса </a:t>
            </a:r>
            <a:r>
              <a:rPr lang="en-US" i="1" dirty="0"/>
              <a:t>T*</a:t>
            </a:r>
            <a:r>
              <a:rPr lang="en-US" baseline="-25000" dirty="0"/>
              <a:t>r</a:t>
            </a:r>
            <a:r>
              <a:rPr lang="ru-RU" dirty="0"/>
              <a:t>, помпажа в компрессоре, срыва пламени в камере сгорания.</a:t>
            </a:r>
          </a:p>
          <a:p>
            <a:r>
              <a:rPr lang="ru-RU" dirty="0"/>
              <a:t>Наибольшее распространение получили: автоматы приёмистости, ограничивающие подачу топлива в двигатель; </a:t>
            </a:r>
            <a:r>
              <a:rPr lang="ru-RU" dirty="0" err="1"/>
              <a:t>гидрозамедлители</a:t>
            </a:r>
            <a:r>
              <a:rPr lang="ru-RU" dirty="0"/>
              <a:t>, обеспечивающие замедление (по времени) перенастройки центробежных регуляторов оборотов; дроссельные пакеты различной пропускной способности, устанавливаемые в линии подвода топлива в сервомотор, управляющий скоростью перемещения дозирующей иглы.</a:t>
            </a:r>
          </a:p>
          <a:p>
            <a:r>
              <a:rPr lang="ru-RU" dirty="0"/>
              <a:t>Автомат приёмистости работает по принципу ограничения давления топлива перед форсунками в соответствии с перепадом давления в воздухе до и после компрессора. Автомат приёмистости непрямого действия включает золотник (1), резиновую мембрану (2), пружину (3), смежный жиклёр (5) и регулировочный винт (4).</a:t>
            </a:r>
          </a:p>
          <a:p>
            <a:r>
              <a:rPr lang="ru-RU" dirty="0"/>
              <a:t>Автомат приёмистости прямого действия принципиально работает аналогично, с той разницей, что с каналом слива при срабатывании автомата сообщается не сервомотор, а полость за дроссельным краном, т.е. полость перед форсунками.</a:t>
            </a:r>
          </a:p>
        </p:txBody>
      </p:sp>
    </p:spTree>
    <p:extLst>
      <p:ext uri="{BB962C8B-B14F-4D97-AF65-F5344CB8AC3E}">
        <p14:creationId xmlns:p14="http://schemas.microsoft.com/office/powerpoint/2010/main" val="382803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A8DE21-B6F3-4EA3-96AC-13DEA66BE27B}"/>
              </a:ext>
            </a:extLst>
          </p:cNvPr>
          <p:cNvSpPr>
            <a:spLocks noGrp="1"/>
          </p:cNvSpPr>
          <p:nvPr>
            <p:ph type="title"/>
          </p:nvPr>
        </p:nvSpPr>
        <p:spPr>
          <a:xfrm>
            <a:off x="11616266" y="224118"/>
            <a:ext cx="271834" cy="1400530"/>
          </a:xfrm>
        </p:spPr>
        <p:txBody>
          <a:bodyPr/>
          <a:lstStyle/>
          <a:p>
            <a:endParaRPr lang="ru-RU" dirty="0"/>
          </a:p>
        </p:txBody>
      </p:sp>
      <p:pic>
        <p:nvPicPr>
          <p:cNvPr id="5" name="Объект 4">
            <a:extLst>
              <a:ext uri="{FF2B5EF4-FFF2-40B4-BE49-F238E27FC236}">
                <a16:creationId xmlns:a16="http://schemas.microsoft.com/office/drawing/2014/main" id="{AB92FC91-1C30-4762-808D-0EAD7BA5AF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1352" y="223837"/>
            <a:ext cx="8843848" cy="6453245"/>
          </a:xfrm>
        </p:spPr>
      </p:pic>
    </p:spTree>
    <p:extLst>
      <p:ext uri="{BB962C8B-B14F-4D97-AF65-F5344CB8AC3E}">
        <p14:creationId xmlns:p14="http://schemas.microsoft.com/office/powerpoint/2010/main" val="1753897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6AD8F5-6269-46F9-B1D3-B2652711D248}"/>
              </a:ext>
            </a:extLst>
          </p:cNvPr>
          <p:cNvSpPr>
            <a:spLocks noGrp="1"/>
          </p:cNvSpPr>
          <p:nvPr>
            <p:ph type="title"/>
          </p:nvPr>
        </p:nvSpPr>
        <p:spPr/>
        <p:txBody>
          <a:bodyPr/>
          <a:lstStyle/>
          <a:p>
            <a:r>
              <a:rPr lang="ru-RU" dirty="0"/>
              <a:t>Вопросы:</a:t>
            </a:r>
          </a:p>
        </p:txBody>
      </p:sp>
      <p:sp>
        <p:nvSpPr>
          <p:cNvPr id="3" name="Объект 2">
            <a:extLst>
              <a:ext uri="{FF2B5EF4-FFF2-40B4-BE49-F238E27FC236}">
                <a16:creationId xmlns:a16="http://schemas.microsoft.com/office/drawing/2014/main" id="{C29544B7-3FB1-4217-A370-8A8831E6153E}"/>
              </a:ext>
            </a:extLst>
          </p:cNvPr>
          <p:cNvSpPr>
            <a:spLocks noGrp="1"/>
          </p:cNvSpPr>
          <p:nvPr>
            <p:ph idx="1"/>
          </p:nvPr>
        </p:nvSpPr>
        <p:spPr>
          <a:xfrm>
            <a:off x="304800" y="1143000"/>
            <a:ext cx="9745053" cy="5105399"/>
          </a:xfrm>
        </p:spPr>
        <p:txBody>
          <a:bodyPr/>
          <a:lstStyle/>
          <a:p>
            <a:r>
              <a:rPr lang="ru-RU" dirty="0"/>
              <a:t>1)Назначение и работа:</a:t>
            </a:r>
          </a:p>
          <a:p>
            <a:r>
              <a:rPr lang="ru-RU" dirty="0"/>
              <a:t>а)Регулятора частоты вращения ротора.</a:t>
            </a:r>
          </a:p>
          <a:p>
            <a:r>
              <a:rPr lang="ru-RU" dirty="0"/>
              <a:t>б)Регулятора постоянства подачи топлива.</a:t>
            </a:r>
          </a:p>
          <a:p>
            <a:r>
              <a:rPr lang="ru-RU" dirty="0"/>
              <a:t>в)Автомата высотно-скоростной корректировки.</a:t>
            </a:r>
          </a:p>
          <a:p>
            <a:r>
              <a:rPr lang="ru-RU" dirty="0"/>
              <a:t>г)</a:t>
            </a:r>
            <a:r>
              <a:rPr lang="ru-RU"/>
              <a:t>Автомата приёмистости.</a:t>
            </a:r>
            <a:endParaRPr lang="ru-RU" dirty="0"/>
          </a:p>
        </p:txBody>
      </p:sp>
    </p:spTree>
    <p:extLst>
      <p:ext uri="{BB962C8B-B14F-4D97-AF65-F5344CB8AC3E}">
        <p14:creationId xmlns:p14="http://schemas.microsoft.com/office/powerpoint/2010/main" val="859842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50614C-269B-48D4-A28D-DDF92319677E}"/>
              </a:ext>
            </a:extLst>
          </p:cNvPr>
          <p:cNvSpPr>
            <a:spLocks noGrp="1"/>
          </p:cNvSpPr>
          <p:nvPr>
            <p:ph type="title"/>
          </p:nvPr>
        </p:nvSpPr>
        <p:spPr>
          <a:xfrm>
            <a:off x="646111" y="452718"/>
            <a:ext cx="9404723" cy="715682"/>
          </a:xfrm>
        </p:spPr>
        <p:txBody>
          <a:bodyPr/>
          <a:lstStyle/>
          <a:p>
            <a:r>
              <a:rPr lang="ru-RU" dirty="0"/>
              <a:t>Вопрос 1</a:t>
            </a:r>
          </a:p>
        </p:txBody>
      </p:sp>
      <p:sp>
        <p:nvSpPr>
          <p:cNvPr id="3" name="Объект 2">
            <a:extLst>
              <a:ext uri="{FF2B5EF4-FFF2-40B4-BE49-F238E27FC236}">
                <a16:creationId xmlns:a16="http://schemas.microsoft.com/office/drawing/2014/main" id="{6E5619DE-62FE-4ECF-A490-F70F42E000E6}"/>
              </a:ext>
            </a:extLst>
          </p:cNvPr>
          <p:cNvSpPr>
            <a:spLocks noGrp="1"/>
          </p:cNvSpPr>
          <p:nvPr>
            <p:ph idx="1"/>
          </p:nvPr>
        </p:nvSpPr>
        <p:spPr>
          <a:xfrm>
            <a:off x="279400" y="1168400"/>
            <a:ext cx="9770454" cy="5080000"/>
          </a:xfrm>
        </p:spPr>
        <p:txBody>
          <a:bodyPr/>
          <a:lstStyle/>
          <a:p>
            <a:r>
              <a:rPr lang="ru-RU" sz="2400" dirty="0"/>
              <a:t>А)Регулятор частоты вращения ротора</a:t>
            </a:r>
          </a:p>
          <a:p>
            <a:r>
              <a:rPr lang="ru-RU" sz="2400" dirty="0"/>
              <a:t>На эксплуатируемых ГТД при изменении внешних условий частота вращения ротора поддерживается постоянной при помощи регуляторов частоты вращения с центробежными маятниковыми чувствительными элементами. При отклонении частоты вращения ротора чувствительный элемент срабатывает и приводит в действие регулирующий орган, который, изменяя подачу топлива или угол установки лопастей винта, восстанавливает заданную частоту вращения ротора. По типу связи между чувствительным элементом и регулирующим органом различают регуляторы прямого и непрямого действия.</a:t>
            </a:r>
          </a:p>
          <a:p>
            <a:endParaRPr lang="ru-RU" dirty="0"/>
          </a:p>
        </p:txBody>
      </p:sp>
    </p:spTree>
    <p:extLst>
      <p:ext uri="{BB962C8B-B14F-4D97-AF65-F5344CB8AC3E}">
        <p14:creationId xmlns:p14="http://schemas.microsoft.com/office/powerpoint/2010/main" val="2523639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18D2D9-31E8-4F4F-8ACD-D4582A45BA2C}"/>
              </a:ext>
            </a:extLst>
          </p:cNvPr>
          <p:cNvSpPr>
            <a:spLocks noGrp="1"/>
          </p:cNvSpPr>
          <p:nvPr>
            <p:ph type="title"/>
          </p:nvPr>
        </p:nvSpPr>
        <p:spPr>
          <a:xfrm>
            <a:off x="11413066" y="114052"/>
            <a:ext cx="246434" cy="1400530"/>
          </a:xfrm>
        </p:spPr>
        <p:txBody>
          <a:bodyPr/>
          <a:lstStyle/>
          <a:p>
            <a:endParaRPr lang="ru-RU" dirty="0"/>
          </a:p>
        </p:txBody>
      </p:sp>
      <p:sp>
        <p:nvSpPr>
          <p:cNvPr id="3" name="Объект 2">
            <a:extLst>
              <a:ext uri="{FF2B5EF4-FFF2-40B4-BE49-F238E27FC236}">
                <a16:creationId xmlns:a16="http://schemas.microsoft.com/office/drawing/2014/main" id="{074E08E1-F3F4-4639-9501-6B673D733B8A}"/>
              </a:ext>
            </a:extLst>
          </p:cNvPr>
          <p:cNvSpPr>
            <a:spLocks noGrp="1"/>
          </p:cNvSpPr>
          <p:nvPr>
            <p:ph idx="1"/>
          </p:nvPr>
        </p:nvSpPr>
        <p:spPr>
          <a:xfrm>
            <a:off x="381000" y="296334"/>
            <a:ext cx="9668853" cy="5952066"/>
          </a:xfrm>
        </p:spPr>
        <p:txBody>
          <a:bodyPr>
            <a:noAutofit/>
          </a:bodyPr>
          <a:lstStyle/>
          <a:p>
            <a:r>
              <a:rPr lang="ru-RU" sz="2200" dirty="0"/>
              <a:t>1. Регулятор прямого действия. </a:t>
            </a:r>
          </a:p>
          <a:p>
            <a:r>
              <a:rPr lang="ru-RU" sz="2200" dirty="0"/>
              <a:t>В нём перестановка регулирующего органа производится усилием от самого чувствительного элемента.</a:t>
            </a:r>
          </a:p>
          <a:p>
            <a:r>
              <a:rPr lang="ru-RU" sz="2200" dirty="0"/>
              <a:t>Чувствительный элемент маятникового типа состоит из центробежного маятника (1), на кронштейнах которого на шарикоподшипниках установлены грузики (2), пружина (3) и золотник (6). Настройка регулятора на поддержание требуемой частоты вращения производится рейкой (4), связанной с рычагом управления (5).</a:t>
            </a:r>
          </a:p>
          <a:p>
            <a:r>
              <a:rPr lang="ru-RU" sz="2200" dirty="0"/>
              <a:t>Необходимая подача топлива для поддержания заданной частоты вращения обеспечивается работой шестерёнчатого насоса (7).</a:t>
            </a:r>
          </a:p>
          <a:p>
            <a:r>
              <a:rPr lang="ru-RU" sz="2200" dirty="0"/>
              <a:t>Эти регуляторы дают статическую ошибку при восстановлении частоты вращения и не могут создать при приемлемых габаритных размерах достаточного усилия для воздействия на регулирующий орган, поэтому применения в ГТД они не нашли.</a:t>
            </a:r>
          </a:p>
        </p:txBody>
      </p:sp>
    </p:spTree>
    <p:extLst>
      <p:ext uri="{BB962C8B-B14F-4D97-AF65-F5344CB8AC3E}">
        <p14:creationId xmlns:p14="http://schemas.microsoft.com/office/powerpoint/2010/main" val="3860120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A56FEF8-1EA4-4DC1-9D44-8E25756ADDEE}"/>
              </a:ext>
            </a:extLst>
          </p:cNvPr>
          <p:cNvSpPr>
            <a:spLocks noGrp="1"/>
          </p:cNvSpPr>
          <p:nvPr>
            <p:ph type="title"/>
          </p:nvPr>
        </p:nvSpPr>
        <p:spPr>
          <a:xfrm>
            <a:off x="11556999" y="139451"/>
            <a:ext cx="178701" cy="1400530"/>
          </a:xfrm>
        </p:spPr>
        <p:txBody>
          <a:bodyPr/>
          <a:lstStyle/>
          <a:p>
            <a:endParaRPr lang="ru-RU" dirty="0"/>
          </a:p>
        </p:txBody>
      </p:sp>
      <p:pic>
        <p:nvPicPr>
          <p:cNvPr id="4" name="Объект 3">
            <a:extLst>
              <a:ext uri="{FF2B5EF4-FFF2-40B4-BE49-F238E27FC236}">
                <a16:creationId xmlns:a16="http://schemas.microsoft.com/office/drawing/2014/main" id="{4F86DAE4-DADC-4603-9829-4AB87DACAE2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96216" y="1219199"/>
            <a:ext cx="4370749" cy="4275139"/>
          </a:xfrm>
          <a:prstGeom prst="rect">
            <a:avLst/>
          </a:prstGeom>
        </p:spPr>
      </p:pic>
      <p:sp>
        <p:nvSpPr>
          <p:cNvPr id="6" name="Объект 5">
            <a:extLst>
              <a:ext uri="{FF2B5EF4-FFF2-40B4-BE49-F238E27FC236}">
                <a16:creationId xmlns:a16="http://schemas.microsoft.com/office/drawing/2014/main" id="{6EF0FD83-715C-4025-8A41-17BF266B1972}"/>
              </a:ext>
            </a:extLst>
          </p:cNvPr>
          <p:cNvSpPr>
            <a:spLocks noGrp="1"/>
          </p:cNvSpPr>
          <p:nvPr>
            <p:ph sz="half" idx="2"/>
          </p:nvPr>
        </p:nvSpPr>
        <p:spPr>
          <a:xfrm>
            <a:off x="4666965" y="287867"/>
            <a:ext cx="5383869" cy="5968471"/>
          </a:xfrm>
        </p:spPr>
        <p:txBody>
          <a:bodyPr/>
          <a:lstStyle/>
          <a:p>
            <a:r>
              <a:rPr lang="ru-RU" sz="2500" dirty="0"/>
              <a:t>При работе двигателя крутящий момент от ротора через привод передаётся на центробежный маятник (1). Возникающие при этом центробежные силы </a:t>
            </a:r>
            <a:r>
              <a:rPr lang="en-US" sz="2500" i="1" dirty="0"/>
              <a:t>P</a:t>
            </a:r>
            <a:r>
              <a:rPr lang="ru-RU" sz="2500" baseline="-25000" dirty="0"/>
              <a:t>ц</a:t>
            </a:r>
            <a:r>
              <a:rPr lang="ru-RU" sz="2500" dirty="0"/>
              <a:t> грузиков (2), приведённые к оси чувствительного элемента, дадут силу </a:t>
            </a:r>
            <a:r>
              <a:rPr lang="en-US" sz="2500" i="1" dirty="0"/>
              <a:t>P</a:t>
            </a:r>
            <a:r>
              <a:rPr lang="ru-RU" sz="2500" i="1" dirty="0"/>
              <a:t>, </a:t>
            </a:r>
            <a:r>
              <a:rPr lang="ru-RU" sz="2500" dirty="0"/>
              <a:t>которая на равновесном режиме (на заданной частоте вращения) уравновешивается силой </a:t>
            </a:r>
            <a:r>
              <a:rPr lang="en-US" sz="2500" i="1" dirty="0"/>
              <a:t>F</a:t>
            </a:r>
            <a:r>
              <a:rPr lang="ru-RU" sz="2500" dirty="0"/>
              <a:t> натяжения пружины.</a:t>
            </a:r>
          </a:p>
          <a:p>
            <a:endParaRPr lang="ru-RU" dirty="0"/>
          </a:p>
        </p:txBody>
      </p:sp>
    </p:spTree>
    <p:extLst>
      <p:ext uri="{BB962C8B-B14F-4D97-AF65-F5344CB8AC3E}">
        <p14:creationId xmlns:p14="http://schemas.microsoft.com/office/powerpoint/2010/main" val="105117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B5FDDBBB-C0E4-45F5-8CC7-35BA346BB95E}"/>
              </a:ext>
            </a:extLst>
          </p:cNvPr>
          <p:cNvSpPr>
            <a:spLocks noGrp="1"/>
          </p:cNvSpPr>
          <p:nvPr>
            <p:ph type="title"/>
          </p:nvPr>
        </p:nvSpPr>
        <p:spPr>
          <a:xfrm>
            <a:off x="11540067" y="156385"/>
            <a:ext cx="263367" cy="1400530"/>
          </a:xfrm>
        </p:spPr>
        <p:txBody>
          <a:bodyPr/>
          <a:lstStyle/>
          <a:p>
            <a:endParaRPr lang="ru-RU" dirty="0"/>
          </a:p>
        </p:txBody>
      </p:sp>
      <p:sp>
        <p:nvSpPr>
          <p:cNvPr id="6" name="Объект 5">
            <a:extLst>
              <a:ext uri="{FF2B5EF4-FFF2-40B4-BE49-F238E27FC236}">
                <a16:creationId xmlns:a16="http://schemas.microsoft.com/office/drawing/2014/main" id="{8719C2E7-EDC2-4204-B1D3-88C8272D2A65}"/>
              </a:ext>
            </a:extLst>
          </p:cNvPr>
          <p:cNvSpPr>
            <a:spLocks noGrp="1"/>
          </p:cNvSpPr>
          <p:nvPr>
            <p:ph idx="1"/>
          </p:nvPr>
        </p:nvSpPr>
        <p:spPr>
          <a:xfrm>
            <a:off x="203200" y="156386"/>
            <a:ext cx="9846653" cy="6092014"/>
          </a:xfrm>
        </p:spPr>
        <p:txBody>
          <a:bodyPr/>
          <a:lstStyle/>
          <a:p>
            <a:r>
              <a:rPr lang="ru-RU" dirty="0"/>
              <a:t>2. Регулятор непрямого действия.</a:t>
            </a:r>
          </a:p>
          <a:p>
            <a:r>
              <a:rPr lang="ru-RU" sz="2400" dirty="0"/>
              <a:t>В нём перестановка регулирующего органа производится при помощи сервомоторов (гидроусилителей), которые усиливают сигналы от чувствительных элементов до значения, достаточного для поворота наклонной шайбы плунжерного насоса или воздействия на </a:t>
            </a:r>
            <a:r>
              <a:rPr lang="ru-RU" sz="2400" dirty="0" err="1"/>
              <a:t>сервопоршень</a:t>
            </a:r>
            <a:r>
              <a:rPr lang="ru-RU" sz="2400" dirty="0"/>
              <a:t> дозирующей иглы или для поворота лопастей воздушного винта. Регуляторы непрямого действия (изменяющие </a:t>
            </a:r>
            <a:r>
              <a:rPr lang="en-US" sz="2400" i="1" dirty="0"/>
              <a:t>G</a:t>
            </a:r>
            <a:r>
              <a:rPr lang="en-US" sz="2400" i="1" baseline="-25000" dirty="0"/>
              <a:t>T</a:t>
            </a:r>
            <a:r>
              <a:rPr lang="ru-RU" sz="2400" dirty="0"/>
              <a:t>) могут быть без обратной связи, с жёсткой или гибкой (изогнутой) обратной связью.</a:t>
            </a:r>
          </a:p>
          <a:p>
            <a:r>
              <a:rPr lang="ru-RU" sz="2400" dirty="0"/>
              <a:t>Наибольшее распространение нашли регуляторы непрямого действия с гибкой обратной связью, так как они обеспечивают наибольшую точность и устойчивость регулирования, малые забросы частоты вращения и достаточную скорость срабатывания.</a:t>
            </a:r>
          </a:p>
        </p:txBody>
      </p:sp>
    </p:spTree>
    <p:extLst>
      <p:ext uri="{BB962C8B-B14F-4D97-AF65-F5344CB8AC3E}">
        <p14:creationId xmlns:p14="http://schemas.microsoft.com/office/powerpoint/2010/main" val="1917013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02887273-F5E1-428A-B4F8-47AAEB0D0CBA}"/>
              </a:ext>
            </a:extLst>
          </p:cNvPr>
          <p:cNvSpPr>
            <a:spLocks noGrp="1"/>
          </p:cNvSpPr>
          <p:nvPr>
            <p:ph type="title"/>
          </p:nvPr>
        </p:nvSpPr>
        <p:spPr>
          <a:xfrm>
            <a:off x="11455400" y="114051"/>
            <a:ext cx="431478" cy="1400530"/>
          </a:xfrm>
        </p:spPr>
        <p:txBody>
          <a:bodyPr/>
          <a:lstStyle/>
          <a:p>
            <a:endParaRPr lang="ru-RU" dirty="0"/>
          </a:p>
        </p:txBody>
      </p:sp>
      <p:sp>
        <p:nvSpPr>
          <p:cNvPr id="10" name="Объект 9">
            <a:extLst>
              <a:ext uri="{FF2B5EF4-FFF2-40B4-BE49-F238E27FC236}">
                <a16:creationId xmlns:a16="http://schemas.microsoft.com/office/drawing/2014/main" id="{BC7938AF-636E-42B1-9E6D-888A360E6D34}"/>
              </a:ext>
            </a:extLst>
          </p:cNvPr>
          <p:cNvSpPr>
            <a:spLocks noGrp="1"/>
          </p:cNvSpPr>
          <p:nvPr>
            <p:ph sz="half" idx="1"/>
          </p:nvPr>
        </p:nvSpPr>
        <p:spPr>
          <a:xfrm>
            <a:off x="1103311" y="384175"/>
            <a:ext cx="4396339" cy="4195763"/>
          </a:xfrm>
        </p:spPr>
        <p:txBody>
          <a:bodyPr/>
          <a:lstStyle/>
          <a:p>
            <a:r>
              <a:rPr lang="ru-RU" dirty="0"/>
              <a:t>Конструкция центробежного регулятора непрямого действия</a:t>
            </a:r>
          </a:p>
        </p:txBody>
      </p:sp>
      <p:sp>
        <p:nvSpPr>
          <p:cNvPr id="11" name="Объект 10">
            <a:extLst>
              <a:ext uri="{FF2B5EF4-FFF2-40B4-BE49-F238E27FC236}">
                <a16:creationId xmlns:a16="http://schemas.microsoft.com/office/drawing/2014/main" id="{3E78BCE8-3F72-4193-8CDA-85096BB9F944}"/>
              </a:ext>
            </a:extLst>
          </p:cNvPr>
          <p:cNvSpPr>
            <a:spLocks noGrp="1"/>
          </p:cNvSpPr>
          <p:nvPr>
            <p:ph sz="half" idx="2"/>
          </p:nvPr>
        </p:nvSpPr>
        <p:spPr>
          <a:xfrm>
            <a:off x="5662960" y="384175"/>
            <a:ext cx="4396341" cy="4200245"/>
          </a:xfrm>
        </p:spPr>
        <p:txBody>
          <a:bodyPr/>
          <a:lstStyle/>
          <a:p>
            <a:r>
              <a:rPr lang="ru-RU" dirty="0"/>
              <a:t>Работа центробежного регулятора непрямого действия</a:t>
            </a:r>
          </a:p>
        </p:txBody>
      </p:sp>
      <p:pic>
        <p:nvPicPr>
          <p:cNvPr id="17" name="Рисунок 16">
            <a:extLst>
              <a:ext uri="{FF2B5EF4-FFF2-40B4-BE49-F238E27FC236}">
                <a16:creationId xmlns:a16="http://schemas.microsoft.com/office/drawing/2014/main" id="{7311DEA6-F800-4FB5-BD7F-4237AABA0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565" y="1024466"/>
            <a:ext cx="4946924" cy="3285067"/>
          </a:xfrm>
          <a:prstGeom prst="rect">
            <a:avLst/>
          </a:prstGeom>
        </p:spPr>
      </p:pic>
      <p:pic>
        <p:nvPicPr>
          <p:cNvPr id="19" name="Рисунок 18">
            <a:extLst>
              <a:ext uri="{FF2B5EF4-FFF2-40B4-BE49-F238E27FC236}">
                <a16:creationId xmlns:a16="http://schemas.microsoft.com/office/drawing/2014/main" id="{DA9DC714-45C4-457E-A110-E50A3340F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887" y="1107156"/>
            <a:ext cx="2366758" cy="3202378"/>
          </a:xfrm>
          <a:prstGeom prst="rect">
            <a:avLst/>
          </a:prstGeom>
        </p:spPr>
      </p:pic>
      <p:pic>
        <p:nvPicPr>
          <p:cNvPr id="21" name="Рисунок 20">
            <a:extLst>
              <a:ext uri="{FF2B5EF4-FFF2-40B4-BE49-F238E27FC236}">
                <a16:creationId xmlns:a16="http://schemas.microsoft.com/office/drawing/2014/main" id="{90DD64CB-4D8F-49F2-9C91-FD6DE3D29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784" y="4394565"/>
            <a:ext cx="10509732" cy="1442423"/>
          </a:xfrm>
          <a:prstGeom prst="rect">
            <a:avLst/>
          </a:prstGeom>
        </p:spPr>
      </p:pic>
    </p:spTree>
    <p:extLst>
      <p:ext uri="{BB962C8B-B14F-4D97-AF65-F5344CB8AC3E}">
        <p14:creationId xmlns:p14="http://schemas.microsoft.com/office/powerpoint/2010/main" val="4179180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DFC1CC0-6412-4AB3-9EE3-1BE92F4A60C6}"/>
              </a:ext>
            </a:extLst>
          </p:cNvPr>
          <p:cNvSpPr>
            <a:spLocks noGrp="1"/>
          </p:cNvSpPr>
          <p:nvPr>
            <p:ph type="title"/>
          </p:nvPr>
        </p:nvSpPr>
        <p:spPr>
          <a:xfrm>
            <a:off x="11523133" y="173318"/>
            <a:ext cx="407301" cy="1400530"/>
          </a:xfrm>
        </p:spPr>
        <p:txBody>
          <a:bodyPr/>
          <a:lstStyle/>
          <a:p>
            <a:endParaRPr lang="ru-RU" dirty="0"/>
          </a:p>
        </p:txBody>
      </p:sp>
      <p:sp>
        <p:nvSpPr>
          <p:cNvPr id="6" name="Объект 5">
            <a:extLst>
              <a:ext uri="{FF2B5EF4-FFF2-40B4-BE49-F238E27FC236}">
                <a16:creationId xmlns:a16="http://schemas.microsoft.com/office/drawing/2014/main" id="{BAE58EBF-6EDD-45AD-A11D-7110BF17E028}"/>
              </a:ext>
            </a:extLst>
          </p:cNvPr>
          <p:cNvSpPr>
            <a:spLocks noGrp="1"/>
          </p:cNvSpPr>
          <p:nvPr>
            <p:ph idx="1"/>
          </p:nvPr>
        </p:nvSpPr>
        <p:spPr>
          <a:xfrm>
            <a:off x="261566" y="173318"/>
            <a:ext cx="9788287" cy="6075081"/>
          </a:xfrm>
        </p:spPr>
        <p:txBody>
          <a:bodyPr/>
          <a:lstStyle/>
          <a:p>
            <a:r>
              <a:rPr lang="ru-RU" dirty="0"/>
              <a:t>Б)Регуляторы постоянства подачи топлива</a:t>
            </a:r>
          </a:p>
          <a:p>
            <a:r>
              <a:rPr lang="ru-RU" sz="2700" dirty="0"/>
              <a:t>Управление двигателем с целью изменения режима его работы осуществляется дроссельными кранами, которые одновременно выполняют функцию крана остановки двигателя или дозирующей иглы.</a:t>
            </a:r>
          </a:p>
          <a:p>
            <a:r>
              <a:rPr lang="ru-RU" sz="2700" dirty="0"/>
              <a:t>Регулятор постоянства подачи прямого действия топливного агрегата серийного ТВД состоит из двух взаимодействующих друг с другом золотников, один из которых измеряет давлений топлива на дроссельном кране </a:t>
            </a:r>
            <a:r>
              <a:rPr lang="el-GR" sz="2700" dirty="0"/>
              <a:t>Δ</a:t>
            </a:r>
            <a:r>
              <a:rPr lang="en-US" sz="2700" i="1" dirty="0"/>
              <a:t>p</a:t>
            </a:r>
            <a:r>
              <a:rPr lang="ru-RU" sz="2700" i="1" baseline="-25000" dirty="0" err="1"/>
              <a:t>д.к</a:t>
            </a:r>
            <a:r>
              <a:rPr lang="ru-RU" sz="2700" dirty="0"/>
              <a:t>, а другой, называемый золотником слива, перепускает избыток топлива на вход а насос и измеряет перепад давлений между линией входа в регулятор и за дроссельным краном.</a:t>
            </a:r>
          </a:p>
          <a:p>
            <a:endParaRPr lang="ru-RU" dirty="0"/>
          </a:p>
        </p:txBody>
      </p:sp>
    </p:spTree>
    <p:extLst>
      <p:ext uri="{BB962C8B-B14F-4D97-AF65-F5344CB8AC3E}">
        <p14:creationId xmlns:p14="http://schemas.microsoft.com/office/powerpoint/2010/main" val="1774772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DC9FED-F3E0-48C2-8A01-FC7F0FF74B59}"/>
              </a:ext>
            </a:extLst>
          </p:cNvPr>
          <p:cNvSpPr>
            <a:spLocks noGrp="1"/>
          </p:cNvSpPr>
          <p:nvPr>
            <p:ph type="title"/>
          </p:nvPr>
        </p:nvSpPr>
        <p:spPr>
          <a:xfrm>
            <a:off x="11641666" y="80185"/>
            <a:ext cx="254901" cy="1400530"/>
          </a:xfrm>
        </p:spPr>
        <p:txBody>
          <a:bodyPr/>
          <a:lstStyle/>
          <a:p>
            <a:endParaRPr lang="ru-RU" dirty="0"/>
          </a:p>
        </p:txBody>
      </p:sp>
      <p:pic>
        <p:nvPicPr>
          <p:cNvPr id="4" name="Объект 3">
            <a:extLst>
              <a:ext uri="{FF2B5EF4-FFF2-40B4-BE49-F238E27FC236}">
                <a16:creationId xmlns:a16="http://schemas.microsoft.com/office/drawing/2014/main" id="{405A8CD7-0D18-4313-9A0E-7B82B4A3CF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4667" y="169135"/>
            <a:ext cx="6180666" cy="6079266"/>
          </a:xfrm>
          <a:prstGeom prst="rect">
            <a:avLst/>
          </a:prstGeom>
        </p:spPr>
      </p:pic>
    </p:spTree>
    <p:extLst>
      <p:ext uri="{BB962C8B-B14F-4D97-AF65-F5344CB8AC3E}">
        <p14:creationId xmlns:p14="http://schemas.microsoft.com/office/powerpoint/2010/main" val="8253984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115</TotalTime>
  <Words>788</Words>
  <Application>Microsoft Office PowerPoint</Application>
  <PresentationFormat>Широкоэкранный</PresentationFormat>
  <Paragraphs>33</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Century Gothic</vt:lpstr>
      <vt:lpstr>Wingdings 3</vt:lpstr>
      <vt:lpstr>Ион</vt:lpstr>
      <vt:lpstr>Тема 1.12 Системы автоматического регулирования</vt:lpstr>
      <vt:lpstr>Вопросы:</vt:lpstr>
      <vt:lpstr>Вопрос 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1.12 Системы автоматического регулирования</dc:title>
  <dc:creator>Николай Сухоруков</dc:creator>
  <cp:lastModifiedBy>Николай Сухоруков</cp:lastModifiedBy>
  <cp:revision>16</cp:revision>
  <dcterms:created xsi:type="dcterms:W3CDTF">2023-04-08T16:43:52Z</dcterms:created>
  <dcterms:modified xsi:type="dcterms:W3CDTF">2023-04-13T10:39:30Z</dcterms:modified>
</cp:coreProperties>
</file>