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9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764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6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4394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721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433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5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20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6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1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38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98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37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77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90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69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343416"/>
          </a:xfrm>
        </p:spPr>
        <p:txBody>
          <a:bodyPr>
            <a:normAutofit/>
          </a:bodyPr>
          <a:lstStyle/>
          <a:p>
            <a:r>
              <a:rPr lang="ru-RU" dirty="0" smtClean="0"/>
              <a:t>Тема 3.2 Рабочий процесс ПД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9" y="692696"/>
            <a:ext cx="7130752" cy="521852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Массовым зарядом цилиндра называют массовое количество воздуха (смеси), поступающего в цилиндр за время такта впуска и оставшегося в цилиндре к моменту закрытия клапанов впуска. </a:t>
            </a:r>
          </a:p>
          <a:p>
            <a:r>
              <a:rPr lang="ru-RU" sz="2800" dirty="0" smtClean="0"/>
              <a:t>Различают теоретический массовый заряд и действительный массовый заряд смеси.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теоретическим массовым зарядом смеси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Под теоретическим массовым зарядом смеси </a:t>
            </a:r>
            <a:r>
              <a:rPr lang="en-US" sz="2800" i="1" dirty="0" smtClean="0"/>
              <a:t>q</a:t>
            </a:r>
            <a:r>
              <a:rPr lang="ru-RU" sz="2800" i="1" baseline="-25000" dirty="0" smtClean="0"/>
              <a:t>Т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понимают заряд, который может поместиться в рабочем объеме цилиндра при давлении и температуре равных давлению и температуре на впуске в цилиндр двигателя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действительным весовым зарядом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Под действительным весовым зарядом </a:t>
            </a:r>
            <a:r>
              <a:rPr lang="en-US" sz="3600" i="1" dirty="0" smtClean="0"/>
              <a:t>q</a:t>
            </a:r>
            <a:r>
              <a:rPr lang="ru-RU" sz="3600" i="1" baseline="-25000" dirty="0" err="1" smtClean="0"/>
              <a:t>д</a:t>
            </a:r>
            <a:r>
              <a:rPr lang="ru-RU" sz="3600" dirty="0" smtClean="0"/>
              <a:t> понимают заряд, который в действительности поступил в цилиндр и остался в нем.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Отношение действительного массового заряда смеси к теоретическому называется коэффициентом наполнения и обозначается </a:t>
            </a:r>
            <a:r>
              <a:rPr lang="ru-RU" i="1" dirty="0" err="1" smtClean="0"/>
              <a:t>η</a:t>
            </a:r>
            <a:r>
              <a:rPr lang="en-US" i="1" baseline="-25000" dirty="0" smtClean="0"/>
              <a:t>v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714744" y="3786190"/>
          <a:ext cx="1810278" cy="1739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3" imgW="774360" imgH="622080" progId="Equation.3">
                  <p:embed/>
                </p:oleObj>
              </mc:Choice>
              <mc:Fallback>
                <p:oleObj name="Формула" r:id="rId3" imgW="77436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3786190"/>
                        <a:ext cx="1810278" cy="1739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6500834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Величина коэффициента наполнения характеризует степень заполнения цилиндра двигателя воздухом (смесью). Для двигателя с наддувом </a:t>
            </a:r>
            <a:r>
              <a:rPr lang="ru-RU" sz="3600" i="1" dirty="0" err="1" smtClean="0"/>
              <a:t>η</a:t>
            </a:r>
            <a:r>
              <a:rPr lang="en-US" sz="3600" i="1" baseline="-25000" dirty="0" smtClean="0"/>
              <a:t>v</a:t>
            </a:r>
            <a:r>
              <a:rPr lang="en-US" sz="3600" i="1" dirty="0" smtClean="0"/>
              <a:t> </a:t>
            </a:r>
            <a:r>
              <a:rPr lang="ru-RU" sz="3600" dirty="0" smtClean="0"/>
              <a:t>может быть больше единицы и достигает </a:t>
            </a:r>
            <a:r>
              <a:rPr lang="ru-RU" sz="3600" i="1" dirty="0" err="1" smtClean="0"/>
              <a:t>η</a:t>
            </a:r>
            <a:r>
              <a:rPr lang="en-US" sz="3600" i="1" baseline="-25000" dirty="0" smtClean="0"/>
              <a:t>v</a:t>
            </a:r>
            <a:r>
              <a:rPr lang="ru-RU" sz="3600" dirty="0" smtClean="0"/>
              <a:t> = 1,10…1,12;</a:t>
            </a:r>
          </a:p>
          <a:p>
            <a:r>
              <a:rPr lang="ru-RU" sz="3600" dirty="0" smtClean="0"/>
              <a:t>Увеличить действительный массовый заряд можно путем</a:t>
            </a:r>
          </a:p>
          <a:p>
            <a:pPr>
              <a:buNone/>
            </a:pPr>
            <a:r>
              <a:rPr lang="ru-RU" sz="3600" dirty="0" smtClean="0"/>
              <a:t>1 Увеличить плотность смеси</a:t>
            </a:r>
          </a:p>
          <a:p>
            <a:pPr>
              <a:buNone/>
            </a:pPr>
            <a:r>
              <a:rPr lang="ru-RU" sz="3600" dirty="0" smtClean="0"/>
              <a:t>2 Увеличить давление в нагнетатели </a:t>
            </a:r>
          </a:p>
          <a:p>
            <a:pPr>
              <a:buNone/>
            </a:pPr>
            <a:r>
              <a:rPr lang="ru-RU" sz="3600" dirty="0" smtClean="0"/>
              <a:t>3 Уменьшения </a:t>
            </a:r>
            <a:r>
              <a:rPr lang="ru-RU" sz="3600" dirty="0" err="1" smtClean="0"/>
              <a:t>т</a:t>
            </a:r>
            <a:r>
              <a:rPr lang="ru-RU" sz="3600" baseline="-25000" dirty="0" err="1" smtClean="0"/>
              <a:t>к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692696"/>
            <a:ext cx="6591985" cy="3777622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Увеличение </a:t>
            </a:r>
            <a:r>
              <a:rPr lang="ru-RU" sz="2800" i="1" dirty="0" err="1" smtClean="0"/>
              <a:t>η</a:t>
            </a:r>
            <a:r>
              <a:rPr lang="en-US" sz="2800" i="1" baseline="-25000" dirty="0" smtClean="0"/>
              <a:t>v</a:t>
            </a:r>
            <a:r>
              <a:rPr lang="ru-RU" sz="2800" dirty="0" smtClean="0"/>
              <a:t> достигается уменьшением гидравлических сопротивлений во впускной системе; </a:t>
            </a:r>
          </a:p>
          <a:p>
            <a:r>
              <a:rPr lang="ru-RU" sz="2800" dirty="0" smtClean="0"/>
              <a:t>правильным выбором фаз газораспределения (моментов открытия и закрытия впускных клапанов);</a:t>
            </a:r>
          </a:p>
          <a:p>
            <a:r>
              <a:rPr lang="ru-RU" sz="2800" dirty="0" smtClean="0"/>
              <a:t> увеличением проходного сечения во впускном клапане за счет увеличения его диаметра, высоты подъема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Действительный цикл ПД и его отличие от идеального.</a:t>
            </a:r>
            <a:endParaRPr lang="ru-RU" dirty="0" smtClean="0"/>
          </a:p>
          <a:p>
            <a:pPr lvl="0"/>
            <a:r>
              <a:rPr lang="ru-RU" b="1" dirty="0" smtClean="0"/>
              <a:t>Процесс наполнения: назначение, графическое изображение.</a:t>
            </a:r>
            <a:endParaRPr lang="ru-RU" dirty="0" smtClean="0"/>
          </a:p>
          <a:p>
            <a:pPr lvl="0"/>
            <a:r>
              <a:rPr lang="ru-RU" b="1" dirty="0" smtClean="0"/>
              <a:t>Массовый заряд смеси и коэффициент наполнения цилиндра: факторы их определяющие.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Действительный цикл ПД и его отличие от идеального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Действительный цикл ПД образует 5 четко выраженных процессов: впуск (или наполнение), сжатие, сгорание, расширение и выпуск. Каждый из них оказывает большое влияние на протекание всего цикла, на мощность, экономичность и надежность работы двигателя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Процесс наполнения: назначение, графическое изображение.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Назначение.</a:t>
            </a:r>
            <a:r>
              <a:rPr lang="ru-RU" dirty="0" smtClean="0"/>
              <a:t> Процесс наполнения служит для зарядки цилиндра свежей рабочей смесью, при сгорании которой выделяется энергия, необходимая для получения работы.</a:t>
            </a:r>
          </a:p>
          <a:p>
            <a:r>
              <a:rPr lang="ru-RU" dirty="0" smtClean="0"/>
              <a:t>При этом весьма важно заполнять цилиндр максимально возможным количеством смеси, т.к. это способствует получению наибольшей работы, а, следовательно, и мощности при данном объеме цилиндров и числе оборотов двигателя.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Новая папка (2)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Графическое изображение процесса впуска в координатах   </a:t>
            </a:r>
            <a:r>
              <a:rPr lang="en-US" i="1" u="sng" dirty="0" smtClean="0"/>
              <a:t>p</a:t>
            </a:r>
            <a:r>
              <a:rPr lang="ru-RU" i="1" u="sng" dirty="0" smtClean="0"/>
              <a:t>-</a:t>
            </a:r>
            <a:r>
              <a:rPr lang="en-US" i="1" u="sng" dirty="0" smtClean="0"/>
              <a:t>v</a:t>
            </a:r>
            <a:r>
              <a:rPr lang="ru-RU" i="1" u="sng" dirty="0" smtClean="0"/>
              <a:t>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340768"/>
            <a:ext cx="6817195" cy="4929222"/>
          </a:xfrm>
        </p:spPr>
        <p:txBody>
          <a:bodyPr/>
          <a:lstStyle/>
          <a:p>
            <a:r>
              <a:rPr lang="ru-RU" dirty="0" smtClean="0"/>
              <a:t>Точка 1 характеризует момент открытия впускного клапана</a:t>
            </a:r>
          </a:p>
          <a:p>
            <a:r>
              <a:rPr lang="ru-RU" dirty="0" smtClean="0"/>
              <a:t> 2 – момент закрытия впускного клапана.</a:t>
            </a:r>
          </a:p>
          <a:p>
            <a:r>
              <a:rPr lang="ru-RU" dirty="0" smtClean="0"/>
              <a:t>Линия 1-</a:t>
            </a:r>
            <a:r>
              <a:rPr lang="en-US" dirty="0" smtClean="0"/>
              <a:t>r</a:t>
            </a:r>
            <a:r>
              <a:rPr lang="ru-RU" dirty="0" smtClean="0"/>
              <a:t>-а-2 показывает изменение давления смеси и объема цилиндра в процессе выпуска.</a:t>
            </a:r>
          </a:p>
          <a:p>
            <a:r>
              <a:rPr lang="ru-RU" dirty="0" smtClean="0"/>
              <a:t>Для двигателя с нагнетателем линия впуска расположена выше </a:t>
            </a:r>
            <a:r>
              <a:rPr lang="en-US" i="1" dirty="0" smtClean="0"/>
              <a:t>P</a:t>
            </a:r>
            <a:r>
              <a:rPr lang="ru-RU" i="1" baseline="-25000" dirty="0" smtClean="0"/>
              <a:t>0</a:t>
            </a:r>
            <a:r>
              <a:rPr lang="ru-RU" dirty="0" smtClean="0"/>
              <a:t> – атмосферного давления, вследствие наддува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Рассмотрим работу, совершаемую поршнем за период такта впуска.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640960" cy="2016224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В двигателе с нагнетателем давление в цилиндре во время впуска больше, чем давление в картере. Поэтому при движении поршня от ВМТ к НМТ на него будет действовать сила, направленная к НМТ и равная  </a:t>
            </a:r>
            <a:endParaRPr lang="en-US" sz="3200" dirty="0" smtClean="0"/>
          </a:p>
          <a:p>
            <a:pPr algn="ctr">
              <a:buNone/>
            </a:pPr>
            <a:r>
              <a:rPr lang="ru-RU" sz="3200" dirty="0" smtClean="0"/>
              <a:t>Р=</a:t>
            </a:r>
            <a:r>
              <a:rPr lang="en-US" sz="3200" dirty="0" smtClean="0"/>
              <a:t>(</a:t>
            </a:r>
            <a:r>
              <a:rPr lang="ru-RU" sz="3200" dirty="0" smtClean="0"/>
              <a:t>Ра – </a:t>
            </a:r>
            <a:r>
              <a:rPr lang="ru-RU" sz="3200" dirty="0" err="1" smtClean="0"/>
              <a:t>Ро</a:t>
            </a:r>
            <a:r>
              <a:rPr lang="en-US" sz="3200" dirty="0" smtClean="0"/>
              <a:t>)</a:t>
            </a:r>
            <a:r>
              <a:rPr lang="ru-RU" sz="3200" dirty="0" smtClean="0"/>
              <a:t> </a:t>
            </a:r>
            <a:r>
              <a:rPr lang="en-US" sz="3200" dirty="0" smtClean="0"/>
              <a:t>Fn</a:t>
            </a:r>
          </a:p>
          <a:p>
            <a:pPr algn="ctr">
              <a:buNone/>
            </a:pPr>
            <a:r>
              <a:rPr lang="ru-RU" sz="3200" dirty="0" smtClean="0"/>
              <a:t>Ра</a:t>
            </a:r>
            <a:r>
              <a:rPr lang="en-US" sz="3200" dirty="0" smtClean="0"/>
              <a:t>,</a:t>
            </a:r>
            <a:r>
              <a:rPr lang="ru-RU" sz="3200" dirty="0" smtClean="0"/>
              <a:t> </a:t>
            </a:r>
            <a:r>
              <a:rPr lang="ru-RU" sz="3200" dirty="0" err="1" smtClean="0"/>
              <a:t>Ро</a:t>
            </a:r>
            <a:r>
              <a:rPr lang="en-US" sz="3200" dirty="0" smtClean="0"/>
              <a:t> </a:t>
            </a:r>
            <a:r>
              <a:rPr lang="ru-RU" sz="3200" dirty="0" smtClean="0"/>
              <a:t>давление </a:t>
            </a:r>
          </a:p>
          <a:p>
            <a:pPr algn="ctr">
              <a:buNone/>
            </a:pPr>
            <a:r>
              <a:rPr lang="ru-RU" sz="3200" dirty="0" smtClean="0"/>
              <a:t> </a:t>
            </a:r>
            <a:r>
              <a:rPr lang="en-US" sz="3200" dirty="0" smtClean="0"/>
              <a:t>Fn</a:t>
            </a:r>
            <a:r>
              <a:rPr lang="ru-RU" sz="3200" dirty="0" smtClean="0"/>
              <a:t>- площадь поршня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 сила будет способствовать вращению коленчатого вала и, таким образом, совершать положительную работу. Этой работе соответствует заштрихованная площадь на рисунке  она равная</a:t>
            </a:r>
          </a:p>
          <a:p>
            <a:pPr algn="ctr">
              <a:buNone/>
            </a:pPr>
            <a:r>
              <a:rPr lang="en-US" sz="4400" dirty="0" smtClean="0"/>
              <a:t>L=PS= (</a:t>
            </a:r>
            <a:r>
              <a:rPr lang="ru-RU" sz="4400" dirty="0" smtClean="0"/>
              <a:t>Ра – </a:t>
            </a:r>
            <a:r>
              <a:rPr lang="ru-RU" sz="4400" dirty="0" err="1" smtClean="0"/>
              <a:t>Ро</a:t>
            </a:r>
            <a:r>
              <a:rPr lang="en-US" sz="4400" dirty="0" smtClean="0"/>
              <a:t>)</a:t>
            </a:r>
            <a:r>
              <a:rPr lang="ru-RU" sz="4400" dirty="0" smtClean="0"/>
              <a:t> </a:t>
            </a:r>
            <a:r>
              <a:rPr lang="en-US" sz="4400" dirty="0" err="1" smtClean="0"/>
              <a:t>FnS</a:t>
            </a:r>
            <a:r>
              <a:rPr lang="en-US" sz="4400" dirty="0" smtClean="0"/>
              <a:t> (</a:t>
            </a:r>
            <a:r>
              <a:rPr lang="ru-RU" sz="4400" dirty="0"/>
              <a:t>Д</a:t>
            </a:r>
            <a:r>
              <a:rPr lang="ru-RU" sz="4400" dirty="0" smtClean="0"/>
              <a:t>ж)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Массовый заряд смеси и коэффициент наполнения цилиндра: факторы их определяющие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Мощность двигателя в первую очередь зависит от количества топливовоздушной смеси, поступающей в цилиндр в такте впуска. Чем больше ТВС поступает в цилиндр двигателя, тем большую мощность разовьет двигатель.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</TotalTime>
  <Words>543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 3</vt:lpstr>
      <vt:lpstr>Легкий дым</vt:lpstr>
      <vt:lpstr>Формула</vt:lpstr>
      <vt:lpstr>Тема 3.2 Рабочий процесс ПД  </vt:lpstr>
      <vt:lpstr>Вопросы </vt:lpstr>
      <vt:lpstr>Действительный цикл ПД и его отличие от идеального</vt:lpstr>
      <vt:lpstr>Процесс наполнения: назначение, графическое изображение. </vt:lpstr>
      <vt:lpstr>Графическое изображение процесса впуска в координатах   p-v.  </vt:lpstr>
      <vt:lpstr>Презентация PowerPoint</vt:lpstr>
      <vt:lpstr>Рассмотрим работу, совершаемую поршнем за период такта впуска. </vt:lpstr>
      <vt:lpstr>Презентация PowerPoint</vt:lpstr>
      <vt:lpstr>Массовый заряд смеси и коэффициент наполнения цилиндра: факторы их определяющие</vt:lpstr>
      <vt:lpstr>Презентация PowerPoint</vt:lpstr>
      <vt:lpstr>теоретическим массовым зарядом смеси</vt:lpstr>
      <vt:lpstr>действительным весовым зарядом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42 </dc:title>
  <dc:creator>hameleon</dc:creator>
  <cp:lastModifiedBy>Студент_19</cp:lastModifiedBy>
  <cp:revision>20</cp:revision>
  <dcterms:created xsi:type="dcterms:W3CDTF">2018-11-05T11:19:02Z</dcterms:created>
  <dcterms:modified xsi:type="dcterms:W3CDTF">2008-12-31T23:36:52Z</dcterms:modified>
</cp:coreProperties>
</file>