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67" r:id="rId13"/>
    <p:sldId id="272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66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5207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337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5548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792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764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0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3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0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60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8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2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2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80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95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26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Раздел 3. Теория авиационных поршневых двигателей.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3.1 Схема устройства и принцип работы ПД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Кривошипно-шатунный механизм (КШМ);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u="sng" dirty="0" smtClean="0"/>
              <a:t>КШМ</a:t>
            </a:r>
            <a:r>
              <a:rPr lang="ru-RU" sz="3600" dirty="0" smtClean="0"/>
              <a:t> – для преобразования возвратно-поступательного движения </a:t>
            </a:r>
            <a:r>
              <a:rPr lang="ru-RU" sz="3600" dirty="0" smtClean="0"/>
              <a:t>колен вала </a:t>
            </a:r>
            <a:r>
              <a:rPr lang="ru-RU" sz="3600" dirty="0" smtClean="0"/>
              <a:t>(при работе) и вращательного движения </a:t>
            </a:r>
            <a:r>
              <a:rPr lang="ru-RU" sz="3600" dirty="0" smtClean="0"/>
              <a:t>колен вала </a:t>
            </a:r>
            <a:r>
              <a:rPr lang="ru-RU" sz="3600" dirty="0" smtClean="0"/>
              <a:t>в возвратно-поступательное движение поршней (при запуске).</a:t>
            </a:r>
          </a:p>
          <a:p>
            <a:r>
              <a:rPr lang="ru-RU" sz="3600" dirty="0" smtClean="0"/>
              <a:t>Состав КШМ включает в себя </a:t>
            </a:r>
            <a:r>
              <a:rPr lang="ru-RU" sz="3600" dirty="0" smtClean="0"/>
              <a:t>колен вал </a:t>
            </a:r>
            <a:r>
              <a:rPr lang="ru-RU" sz="3600" dirty="0" smtClean="0"/>
              <a:t>и шатунный механизм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механизм газораспределения (МГР);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600" u="sng" dirty="0" smtClean="0"/>
              <a:t>Предназначен для своевременной подачи (ТВС) и отвода отработанных газов </a:t>
            </a:r>
          </a:p>
          <a:p>
            <a:r>
              <a:rPr lang="ru-RU" sz="3600" u="sng" dirty="0" smtClean="0"/>
              <a:t>Состав МГР</a:t>
            </a:r>
            <a:r>
              <a:rPr lang="ru-RU" sz="3600" dirty="0" smtClean="0"/>
              <a:t> – клапана впуска и выпуска, кулачковую шайбу со своим приводом, узлы толкателей, тяги толкателей и кожухи тяг, узлы рычагов.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04664"/>
            <a:ext cx="8229600" cy="5952194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Редуктор</a:t>
            </a:r>
            <a:r>
              <a:rPr lang="ru-RU" sz="3600" dirty="0" smtClean="0"/>
              <a:t> служит для уменьшения частоты вращения винта в сравнении с частотой вращения </a:t>
            </a:r>
            <a:r>
              <a:rPr lang="ru-RU" sz="3600" dirty="0" smtClean="0"/>
              <a:t>колен вала</a:t>
            </a:r>
            <a:r>
              <a:rPr lang="ru-RU" sz="3600" dirty="0" smtClean="0"/>
              <a:t>.</a:t>
            </a:r>
          </a:p>
          <a:p>
            <a:r>
              <a:rPr lang="ru-RU" sz="3600" u="sng" dirty="0" smtClean="0"/>
              <a:t>Нагнетатель</a:t>
            </a:r>
            <a:r>
              <a:rPr lang="ru-RU" sz="3600" dirty="0" smtClean="0"/>
              <a:t> представляет собой ЦБК, обеспечивает сжатие воздуха перед подачей его в цилиндры</a:t>
            </a:r>
            <a:r>
              <a:rPr lang="ru-RU" sz="3600" dirty="0" smtClean="0"/>
              <a:t>.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Картер – для крепления узлов, механизмов и узлов двигателя, тем самым являясь основным силовым элементом. Сила тяги от винта на планер передается через картер.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670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Принцип действия четырехтактного ПД: процессы и такты составляющие цикл.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Расстояние, проходимое поршнем при его перемещении между ВМТ и НМТ, называется ходом поршня и обозначается </a:t>
            </a:r>
            <a:r>
              <a:rPr lang="en-US" sz="3200" dirty="0" smtClean="0"/>
              <a:t>S</a:t>
            </a:r>
            <a:r>
              <a:rPr lang="ru-RU" sz="3200" dirty="0" smtClean="0"/>
              <a:t>. Ход поршня осуществляется за пол-оборота коленчатого вала. Свободный объем цилиндра над поршнем, когда последний находится в ВМТ, называется камерой сжатия или камерой сгорания –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c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Объем цилиндра, соответствующий ходу поршня </a:t>
            </a:r>
            <a:r>
              <a:rPr lang="en-US" sz="3600" dirty="0" smtClean="0"/>
              <a:t>S</a:t>
            </a:r>
            <a:r>
              <a:rPr lang="ru-RU" sz="3600" dirty="0" smtClean="0"/>
              <a:t>, называется рабочим объемом цилиндра и обозначается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h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Сумма объемов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h</a:t>
            </a:r>
            <a:r>
              <a:rPr lang="ru-RU" sz="3600" dirty="0" smtClean="0"/>
              <a:t> +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c</a:t>
            </a:r>
            <a:r>
              <a:rPr lang="en-US" sz="3600" dirty="0" smtClean="0"/>
              <a:t> </a:t>
            </a:r>
            <a:r>
              <a:rPr lang="ru-RU" sz="3600" dirty="0" smtClean="0"/>
              <a:t>называется полным объемом цилиндра и обозначается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a</a:t>
            </a:r>
            <a:endParaRPr lang="ru-RU" sz="3600" dirty="0" smtClean="0"/>
          </a:p>
          <a:p>
            <a:r>
              <a:rPr lang="ru-RU" sz="3600" dirty="0" smtClean="0"/>
              <a:t>Отношение полного объема цилиндра к объему камеры сгорания называется степенью сжатия двигателя и обозначается </a:t>
            </a:r>
            <a:r>
              <a:rPr lang="ru-RU" sz="3600" dirty="0" err="1" smtClean="0"/>
              <a:t>ξ</a:t>
            </a:r>
            <a:r>
              <a:rPr lang="ru-RU" sz="3600" dirty="0" smtClean="0"/>
              <a:t>,    </a:t>
            </a:r>
          </a:p>
          <a:p>
            <a:r>
              <a:rPr lang="ru-RU" sz="3600" dirty="0" err="1" smtClean="0"/>
              <a:t>ξ=5…8 </a:t>
            </a:r>
            <a:r>
              <a:rPr lang="ru-RU" sz="3600" dirty="0" smtClean="0"/>
              <a:t>– для </a:t>
            </a:r>
            <a:r>
              <a:rPr lang="ru-RU" sz="3600" dirty="0"/>
              <a:t>современных</a:t>
            </a:r>
            <a:r>
              <a:rPr lang="ru-RU" sz="3600" dirty="0" smtClean="0"/>
              <a:t> авиадвигателей.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85800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Для преобразования тепловой энергии в механическую работу в цилиндре поршневого двигателя внутреннего сгорания должны быть осуществлены последовательно друг за другом следующие процессы изменения состояния рабочего тела – воздуха и газов: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 smtClean="0"/>
              <a:t>процесс наполнения;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 smtClean="0"/>
              <a:t>процесс сжатия;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 smtClean="0"/>
              <a:t>процесс сгорания;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smtClean="0"/>
              <a:t>процесс расширения;</a:t>
            </a:r>
            <a:endParaRPr lang="ru-RU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sz="3200" dirty="0" smtClean="0"/>
              <a:t>процесс выхлопа.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lvl="0" indent="-514350">
              <a:buFont typeface="+mj-lt"/>
              <a:buAutoNum type="arabicPeriod"/>
            </a:pPr>
            <a:r>
              <a:rPr lang="ru-RU" sz="3200" b="1" dirty="0" smtClean="0"/>
              <a:t>Определение ПД. Классификация ПД.</a:t>
            </a:r>
            <a:endParaRPr lang="ru-RU" sz="3200" dirty="0" smtClean="0"/>
          </a:p>
          <a:p>
            <a:pPr marL="651510" lvl="0" indent="-514350">
              <a:buFont typeface="+mj-lt"/>
              <a:buAutoNum type="arabicPeriod"/>
            </a:pPr>
            <a:r>
              <a:rPr lang="ru-RU" sz="3200" b="1" dirty="0" smtClean="0"/>
              <a:t>Схема устройства и назначение основных элементов ПД.</a:t>
            </a:r>
            <a:endParaRPr lang="ru-RU" sz="3200" dirty="0" smtClean="0"/>
          </a:p>
          <a:p>
            <a:pPr marL="651510" lvl="0" indent="-514350">
              <a:buFont typeface="+mj-lt"/>
              <a:buAutoNum type="arabicPeriod"/>
            </a:pPr>
            <a:r>
              <a:rPr lang="ru-RU" sz="3200" b="1" dirty="0" smtClean="0"/>
              <a:t>Принцип действия четырехтактного ПД: процессы и такты составляющие цикл.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Определение ПД. Классификация авиационных ПД.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Ав</a:t>
            </a:r>
            <a:r>
              <a:rPr lang="ru-RU" dirty="0" smtClean="0"/>
              <a:t>. поршневой двигатель представляет собой машину, вырабатывающую мех. энергию за счет преобразования в ней хим. энергии топлива. Совокупность отдельных процессов, происходящих в цилиндре и обеспечивающих преобразование хим. энергии в механическую, образует</a:t>
            </a:r>
            <a:r>
              <a:rPr lang="ru-RU" u="sng" dirty="0" smtClean="0"/>
              <a:t> цикл двигателя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Теоретический</a:t>
            </a:r>
            <a:r>
              <a:rPr lang="ru-RU" dirty="0" smtClean="0"/>
              <a:t> цикл.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ru-RU" sz="3600" dirty="0" smtClean="0"/>
              <a:t>Цикл двигателя совершается за 4 хода поршня, что соответствует двум оборотам коленчатого вала или поворота его на угол 720</a:t>
            </a:r>
            <a:r>
              <a:rPr lang="ru-RU" sz="3600" baseline="30000" dirty="0" smtClean="0"/>
              <a:t>0</a:t>
            </a:r>
            <a:r>
              <a:rPr lang="ru-RU" sz="3600" dirty="0" smtClean="0"/>
              <a:t>. Процесс, протекающий в цилиндре двигателя за 1 ход поршня, называется </a:t>
            </a:r>
            <a:r>
              <a:rPr lang="ru-RU" sz="3600" u="sng" dirty="0" smtClean="0"/>
              <a:t>тактом</a:t>
            </a:r>
            <a:r>
              <a:rPr lang="ru-RU" sz="3600" dirty="0" smtClean="0"/>
              <a:t>. Поэтому подобные двигатели называются четырехтактными.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Авиационные ПД могут быть классифицированы по различным признакам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В зависимости от рода применяемого топлива: на двигатели легкого или тяжелого топлива.</a:t>
            </a:r>
          </a:p>
          <a:p>
            <a:pPr lvl="0"/>
            <a:r>
              <a:rPr lang="ru-RU" dirty="0" smtClean="0"/>
              <a:t>По способу смесеобразования – на двигатели с внешним смесеобразованием (карбюраторные) АШ-62ИР; АИ-14Р,</a:t>
            </a:r>
          </a:p>
          <a:p>
            <a:pPr lvl="0">
              <a:buNone/>
            </a:pPr>
            <a:r>
              <a:rPr lang="ru-RU" dirty="0" smtClean="0"/>
              <a:t>     двигатели с внутренним смесеобразованием (непосредственный впрыск топлива в цилиндры)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1510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200" dirty="0" smtClean="0"/>
              <a:t> В зависимости от способа воспламенения смеси – на двигатели с принудительным зажиганием и двигатели с воспламенением от сжатия</a:t>
            </a:r>
          </a:p>
          <a:p>
            <a:pPr lvl="0"/>
            <a:r>
              <a:rPr lang="ru-RU" sz="3200" dirty="0" smtClean="0"/>
              <a:t> В зависимости от числа тактов – на двигатели двухтактные и четырехтактные.</a:t>
            </a:r>
          </a:p>
          <a:p>
            <a:pPr lvl="0"/>
            <a:r>
              <a:rPr lang="ru-RU" sz="3200" dirty="0" smtClean="0"/>
              <a:t> В зависимости от расположения цилиндров – на рядные (с расположением цилиндров в ряд) и звездообразные ( с расположением цилиндров по окружности).</a:t>
            </a:r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8580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3600" dirty="0" smtClean="0"/>
              <a:t>По характеру изменения мощности в зависимости от изменения высоты – на высотные АШ-82Т; АШ-62ИР, т.е. двигатели, сохраняющие мощность с подъемом самолета на высоту, и невысотные двигатели, мощность которых падает с увеличением высоты полета.</a:t>
            </a:r>
          </a:p>
          <a:p>
            <a:pPr lvl="0" algn="just"/>
            <a:r>
              <a:rPr lang="ru-RU" sz="3600" dirty="0" smtClean="0"/>
              <a:t> По способу привода воздушного винта – на двигатели с прямой передачей на винт и редукторные двигатели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Схема устройства и назначение основных элементов ПД.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000" dirty="0" smtClean="0"/>
              <a:t>Поршневой двигатель состоит из следующих узлов:</a:t>
            </a:r>
          </a:p>
          <a:p>
            <a:r>
              <a:rPr lang="ru-RU" sz="3000" dirty="0" smtClean="0"/>
              <a:t>- цилиндропоршневая группа(ЦПГ);</a:t>
            </a:r>
          </a:p>
          <a:p>
            <a:r>
              <a:rPr lang="ru-RU" sz="3000" dirty="0" smtClean="0"/>
              <a:t>- кривошипно-шатунный механизм (КШМ);</a:t>
            </a:r>
          </a:p>
          <a:p>
            <a:r>
              <a:rPr lang="ru-RU" sz="3000" dirty="0" smtClean="0"/>
              <a:t>- механизм газораспределения (МГР);</a:t>
            </a:r>
          </a:p>
          <a:p>
            <a:r>
              <a:rPr lang="ru-RU" sz="3000" dirty="0" smtClean="0"/>
              <a:t>- редуктор;</a:t>
            </a:r>
          </a:p>
          <a:p>
            <a:r>
              <a:rPr lang="ru-RU" sz="3000" dirty="0" smtClean="0"/>
              <a:t>- нагнетатель;</a:t>
            </a:r>
          </a:p>
          <a:p>
            <a:r>
              <a:rPr lang="ru-RU" sz="3000" dirty="0" smtClean="0"/>
              <a:t>- картер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Цилиндропоршневая группа(ЦПГ);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2133600"/>
            <a:ext cx="8210872" cy="4391744"/>
          </a:xfrm>
        </p:spPr>
        <p:txBody>
          <a:bodyPr>
            <a:normAutofit lnSpcReduction="10000"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3600" dirty="0">
                <a:solidFill>
                  <a:schemeClr val="tx1"/>
                </a:solidFill>
              </a:rPr>
              <a:t>ЦПГ – для преобразования хим. энергии топлива в тепловую энергию с последующим преобразованием в механическую энергию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3600" dirty="0">
                <a:solidFill>
                  <a:schemeClr val="tx1"/>
                </a:solidFill>
              </a:rPr>
              <a:t>Состав </a:t>
            </a:r>
            <a:r>
              <a:rPr lang="ru-RU" sz="3600" u="sng" dirty="0">
                <a:solidFill>
                  <a:schemeClr val="tx1"/>
                </a:solidFill>
              </a:rPr>
              <a:t>ЦПГ</a:t>
            </a:r>
            <a:r>
              <a:rPr lang="ru-RU" sz="3600" dirty="0">
                <a:solidFill>
                  <a:schemeClr val="tx1"/>
                </a:solidFill>
              </a:rPr>
              <a:t> – цилиндры, поршни, поршневые кольца и поршневые пальцы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8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559</TotalTime>
  <Words>664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Легкий дым</vt:lpstr>
      <vt:lpstr>Раздел 3. Теория авиационных поршневых двигателей. </vt:lpstr>
      <vt:lpstr>Вопросы</vt:lpstr>
      <vt:lpstr>Определение ПД. Классификация авиационных ПД. </vt:lpstr>
      <vt:lpstr>Теоретический цикл.</vt:lpstr>
      <vt:lpstr>Авиационные ПД могут быть классифицированы по различным признакам </vt:lpstr>
      <vt:lpstr>Презентация PowerPoint</vt:lpstr>
      <vt:lpstr>Презентация PowerPoint</vt:lpstr>
      <vt:lpstr>Схема устройства и назначение основных элементов ПД. </vt:lpstr>
      <vt:lpstr>Цилиндропоршневая группа(ЦПГ);</vt:lpstr>
      <vt:lpstr>Кривошипно-шатунный механизм (КШМ);</vt:lpstr>
      <vt:lpstr>механизм газораспределения (МГР); </vt:lpstr>
      <vt:lpstr>Презентация PowerPoint</vt:lpstr>
      <vt:lpstr>Презентация PowerPoint</vt:lpstr>
      <vt:lpstr>Принцип действия четырехтактного ПД: процессы и такты составляющие цикл.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3. Теория авиационных поршневых двигателей.</dc:title>
  <dc:creator>hameleon</dc:creator>
  <cp:lastModifiedBy>Студент_19</cp:lastModifiedBy>
  <cp:revision>21</cp:revision>
  <dcterms:created xsi:type="dcterms:W3CDTF">2018-11-05T10:17:39Z</dcterms:created>
  <dcterms:modified xsi:type="dcterms:W3CDTF">2008-12-31T21:14:55Z</dcterms:modified>
</cp:coreProperties>
</file>